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1"/>
  </p:notesMasterIdLst>
  <p:handoutMasterIdLst>
    <p:handoutMasterId r:id="rId72"/>
  </p:handoutMasterIdLst>
  <p:sldIdLst>
    <p:sldId id="289" r:id="rId5"/>
    <p:sldId id="467" r:id="rId6"/>
    <p:sldId id="380" r:id="rId7"/>
    <p:sldId id="464" r:id="rId8"/>
    <p:sldId id="466" r:id="rId9"/>
    <p:sldId id="384" r:id="rId10"/>
    <p:sldId id="383" r:id="rId11"/>
    <p:sldId id="479" r:id="rId12"/>
    <p:sldId id="471" r:id="rId13"/>
    <p:sldId id="472" r:id="rId14"/>
    <p:sldId id="396" r:id="rId15"/>
    <p:sldId id="397" r:id="rId16"/>
    <p:sldId id="399" r:id="rId17"/>
    <p:sldId id="400" r:id="rId18"/>
    <p:sldId id="401" r:id="rId19"/>
    <p:sldId id="415" r:id="rId20"/>
    <p:sldId id="473" r:id="rId21"/>
    <p:sldId id="332" r:id="rId22"/>
    <p:sldId id="474" r:id="rId23"/>
    <p:sldId id="475" r:id="rId24"/>
    <p:sldId id="326" r:id="rId25"/>
    <p:sldId id="476" r:id="rId26"/>
    <p:sldId id="477" r:id="rId27"/>
    <p:sldId id="329" r:id="rId28"/>
    <p:sldId id="330" r:id="rId29"/>
    <p:sldId id="331" r:id="rId30"/>
    <p:sldId id="335" r:id="rId31"/>
    <p:sldId id="478" r:id="rId32"/>
    <p:sldId id="337" r:id="rId33"/>
    <p:sldId id="338" r:id="rId34"/>
    <p:sldId id="456" r:id="rId35"/>
    <p:sldId id="340" r:id="rId36"/>
    <p:sldId id="341" r:id="rId37"/>
    <p:sldId id="469" r:id="rId38"/>
    <p:sldId id="347" r:id="rId39"/>
    <p:sldId id="457" r:id="rId40"/>
    <p:sldId id="458" r:id="rId41"/>
    <p:sldId id="431" r:id="rId42"/>
    <p:sldId id="432" r:id="rId43"/>
    <p:sldId id="433" r:id="rId44"/>
    <p:sldId id="434" r:id="rId45"/>
    <p:sldId id="435" r:id="rId46"/>
    <p:sldId id="436" r:id="rId47"/>
    <p:sldId id="437" r:id="rId48"/>
    <p:sldId id="438" r:id="rId49"/>
    <p:sldId id="439" r:id="rId50"/>
    <p:sldId id="440" r:id="rId51"/>
    <p:sldId id="470" r:id="rId52"/>
    <p:sldId id="442" r:id="rId53"/>
    <p:sldId id="443" r:id="rId54"/>
    <p:sldId id="444" r:id="rId55"/>
    <p:sldId id="404" r:id="rId56"/>
    <p:sldId id="460" r:id="rId57"/>
    <p:sldId id="406" r:id="rId58"/>
    <p:sldId id="407" r:id="rId59"/>
    <p:sldId id="468" r:id="rId60"/>
    <p:sldId id="409" r:id="rId61"/>
    <p:sldId id="459" r:id="rId62"/>
    <p:sldId id="410" r:id="rId63"/>
    <p:sldId id="411" r:id="rId64"/>
    <p:sldId id="412" r:id="rId65"/>
    <p:sldId id="367" r:id="rId66"/>
    <p:sldId id="413" r:id="rId67"/>
    <p:sldId id="414" r:id="rId68"/>
    <p:sldId id="371" r:id="rId69"/>
    <p:sldId id="46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p:restoredTop sz="72397" autoAdjust="0"/>
  </p:normalViewPr>
  <p:slideViewPr>
    <p:cSldViewPr snapToGrid="0" snapToObjects="1">
      <p:cViewPr varScale="1">
        <p:scale>
          <a:sx n="101" d="100"/>
          <a:sy n="101" d="100"/>
        </p:scale>
        <p:origin x="2142" y="96"/>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10/16/2023</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investopedia.com/terms/n/normaldistribution.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60094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Confidence interval is higher in 99% than in 95%. Range will be bigger but mean will be identical. It’s the same dataset. </a:t>
            </a:r>
          </a:p>
          <a:p>
            <a:endParaRPr lang="en-US" dirty="0"/>
          </a:p>
          <a:p>
            <a:r>
              <a:rPr lang="en-US" dirty="0"/>
              <a:t>The tail contains 2.5 and 2.5 on the left and 0.5 and 0.5 on the right. </a:t>
            </a:r>
          </a:p>
          <a:p>
            <a:endParaRPr lang="en-US" dirty="0"/>
          </a:p>
          <a:p>
            <a:endParaRPr lang="en-US" dirty="0"/>
          </a:p>
          <a:p>
            <a:r>
              <a:rPr lang="en-US" dirty="0"/>
              <a:t>Ranges which doesn’t have 0 inside range, null hypothesis is not possible.</a:t>
            </a:r>
          </a:p>
        </p:txBody>
      </p:sp>
      <p:sp>
        <p:nvSpPr>
          <p:cNvPr id="4" name="Slide Number Placeholder 3"/>
          <p:cNvSpPr>
            <a:spLocks noGrp="1"/>
          </p:cNvSpPr>
          <p:nvPr>
            <p:ph type="sldNum" sz="quarter" idx="5"/>
          </p:nvPr>
        </p:nvSpPr>
        <p:spPr/>
        <p:txBody>
          <a:bodyPr/>
          <a:lstStyle/>
          <a:p>
            <a:fld id="{D680C5E2-78CD-F746-9BAF-2B89BCAF7EBF}" type="slidenum">
              <a:rPr lang="en-US" smtClean="0"/>
              <a:t>15</a:t>
            </a:fld>
            <a:endParaRPr lang="en-US"/>
          </a:p>
        </p:txBody>
      </p:sp>
    </p:spTree>
    <p:extLst>
      <p:ext uri="{BB962C8B-B14F-4D97-AF65-F5344CB8AC3E}">
        <p14:creationId xmlns:p14="http://schemas.microsoft.com/office/powerpoint/2010/main" val="3918586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111111"/>
                </a:solidFill>
                <a:effectLst/>
                <a:latin typeface="SourceSansPro"/>
              </a:rPr>
              <a:t>The term goodness-of-fit refers to a statistical test that determines how well sample data fits a distribution from a population with a </a:t>
            </a:r>
            <a:r>
              <a:rPr lang="en-US" b="0" i="0" u="sng" dirty="0">
                <a:solidFill>
                  <a:srgbClr val="2C40D0"/>
                </a:solidFill>
                <a:effectLst/>
                <a:latin typeface="SourceSansPro"/>
                <a:hlinkClick r:id="rId3"/>
              </a:rPr>
              <a:t>normal distribution</a:t>
            </a:r>
            <a:r>
              <a:rPr lang="en-US" b="0" i="0" dirty="0">
                <a:solidFill>
                  <a:srgbClr val="111111"/>
                </a:solidFill>
                <a:effectLst/>
                <a:latin typeface="SourceSansPro"/>
              </a:rPr>
              <a:t>.</a:t>
            </a:r>
          </a:p>
          <a:p>
            <a:r>
              <a:rPr lang="en-US" b="0" i="0" dirty="0">
                <a:solidFill>
                  <a:srgbClr val="111111"/>
                </a:solidFill>
                <a:effectLst/>
                <a:latin typeface="SourceSansPro"/>
              </a:rPr>
              <a:t>Put simply, it hypothesizes whether a sample is skewed or represents the data you would expect to find in the actual population.</a:t>
            </a:r>
          </a:p>
          <a:p>
            <a:endParaRPr lang="en-US" b="0" i="0" dirty="0">
              <a:solidFill>
                <a:srgbClr val="111111"/>
              </a:solidFill>
              <a:effectLst/>
              <a:latin typeface="SourceSansPro"/>
            </a:endParaRPr>
          </a:p>
          <a:p>
            <a:r>
              <a:rPr lang="en-US" b="0" i="0" dirty="0">
                <a:solidFill>
                  <a:srgbClr val="111111"/>
                </a:solidFill>
                <a:effectLst/>
                <a:latin typeface="SourceSansPro"/>
              </a:rPr>
              <a:t>F test is a variance test. If the variance matches the assumption.</a:t>
            </a:r>
          </a:p>
          <a:p>
            <a:endParaRPr lang="en-US" dirty="0"/>
          </a:p>
        </p:txBody>
      </p:sp>
      <p:sp>
        <p:nvSpPr>
          <p:cNvPr id="4" name="Slide Number Placeholder 3"/>
          <p:cNvSpPr>
            <a:spLocks noGrp="1"/>
          </p:cNvSpPr>
          <p:nvPr>
            <p:ph type="sldNum" sz="quarter" idx="10"/>
          </p:nvPr>
        </p:nvSpPr>
        <p:spPr>
          <a:xfrm>
            <a:off x="3884414" y="8685893"/>
            <a:ext cx="2972098" cy="458107"/>
          </a:xfrm>
          <a:prstGeom prst="rect">
            <a:avLst/>
          </a:prstGeom>
        </p:spPr>
        <p:txBody>
          <a:bodyPr lIns="86493" tIns="43247" rIns="86493" bIns="43247"/>
          <a:lstStyle/>
          <a:p>
            <a:pPr>
              <a:defRPr/>
            </a:pPr>
            <a:fld id="{A8BD030A-9FCF-4978-B2BB-2A6331F99A19}" type="slidenum">
              <a:rPr lang="en-US" altLang="en-US" smtClean="0"/>
              <a:pPr>
                <a:defRPr/>
              </a:pPr>
              <a:t>16</a:t>
            </a:fld>
            <a:endParaRPr lang="en-US" altLang="en-US"/>
          </a:p>
        </p:txBody>
      </p:sp>
    </p:spTree>
    <p:extLst>
      <p:ext uri="{BB962C8B-B14F-4D97-AF65-F5344CB8AC3E}">
        <p14:creationId xmlns:p14="http://schemas.microsoft.com/office/powerpoint/2010/main" val="332134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72708"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2916C25-A3DA-4708-BAC5-BA4E65F43CC8}" type="slidenum">
              <a:rPr lang="en-US" altLang="en-US" smtClean="0"/>
              <a:pPr/>
              <a:t>18</a:t>
            </a:fld>
            <a:endParaRPr lang="en-US" altLang="en-US"/>
          </a:p>
        </p:txBody>
      </p:sp>
    </p:spTree>
    <p:extLst>
      <p:ext uri="{BB962C8B-B14F-4D97-AF65-F5344CB8AC3E}">
        <p14:creationId xmlns:p14="http://schemas.microsoft.com/office/powerpoint/2010/main" val="2660494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414" y="8685893"/>
            <a:ext cx="2972098" cy="458107"/>
          </a:xfrm>
          <a:prstGeom prst="rect">
            <a:avLst/>
          </a:prstGeom>
        </p:spPr>
        <p:txBody>
          <a:bodyPr lIns="86493" tIns="43247" rIns="86493" bIns="43247"/>
          <a:lstStyle/>
          <a:p>
            <a:pPr>
              <a:defRPr/>
            </a:pPr>
            <a:fld id="{A8BD030A-9FCF-4978-B2BB-2A6331F99A19}" type="slidenum">
              <a:rPr lang="en-US" altLang="en-US" smtClean="0"/>
              <a:pPr>
                <a:defRPr/>
              </a:pPr>
              <a:t>21</a:t>
            </a:fld>
            <a:endParaRPr lang="en-US" altLang="en-US"/>
          </a:p>
        </p:txBody>
      </p:sp>
    </p:spTree>
    <p:extLst>
      <p:ext uri="{BB962C8B-B14F-4D97-AF65-F5344CB8AC3E}">
        <p14:creationId xmlns:p14="http://schemas.microsoft.com/office/powerpoint/2010/main" val="3864893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I will use this example to illustrate concepts</a:t>
            </a:r>
          </a:p>
        </p:txBody>
      </p:sp>
      <p:sp>
        <p:nvSpPr>
          <p:cNvPr id="69636"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E77509B-7DEE-41B7-8C40-65AE6E681E06}" type="slidenum">
              <a:rPr lang="en-US" altLang="en-US" smtClean="0"/>
              <a:pPr/>
              <a:t>25</a:t>
            </a:fld>
            <a:endParaRPr lang="en-US" altLang="en-US"/>
          </a:p>
        </p:txBody>
      </p:sp>
    </p:spTree>
    <p:extLst>
      <p:ext uri="{BB962C8B-B14F-4D97-AF65-F5344CB8AC3E}">
        <p14:creationId xmlns:p14="http://schemas.microsoft.com/office/powerpoint/2010/main" val="2389834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24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ea typeface="MS PGothic" charset="-128"/>
            </a:endParaRPr>
          </a:p>
        </p:txBody>
      </p:sp>
      <p:sp>
        <p:nvSpPr>
          <p:cNvPr id="62467"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544AECBB-C40F-4F49-B5CC-DE0D0B03EB1C}" type="slidenum">
              <a:rPr lang="en-US" altLang="en-US"/>
              <a:pPr/>
              <a:t>31</a:t>
            </a:fld>
            <a:endParaRPr lang="en-US" altLang="en-US"/>
          </a:p>
        </p:txBody>
      </p:sp>
    </p:spTree>
    <p:extLst>
      <p:ext uri="{BB962C8B-B14F-4D97-AF65-F5344CB8AC3E}">
        <p14:creationId xmlns:p14="http://schemas.microsoft.com/office/powerpoint/2010/main" val="444963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82948"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F3D9931-CC46-4DE0-8FBC-F7B68F1AB127}" type="slidenum">
              <a:rPr lang="en-US" altLang="en-US" smtClean="0"/>
              <a:pPr/>
              <a:t>32</a:t>
            </a:fld>
            <a:endParaRPr lang="en-US" altLang="en-US"/>
          </a:p>
        </p:txBody>
      </p:sp>
    </p:spTree>
    <p:extLst>
      <p:ext uri="{BB962C8B-B14F-4D97-AF65-F5344CB8AC3E}">
        <p14:creationId xmlns:p14="http://schemas.microsoft.com/office/powerpoint/2010/main" val="1235542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94212"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01D7AC0-E146-4994-A2E8-39D311F6C22C}" type="slidenum">
              <a:rPr lang="en-US" altLang="en-US" smtClean="0"/>
              <a:pPr/>
              <a:t>35</a:t>
            </a:fld>
            <a:endParaRPr lang="en-US" altLang="en-US"/>
          </a:p>
        </p:txBody>
      </p:sp>
    </p:spTree>
    <p:extLst>
      <p:ext uri="{BB962C8B-B14F-4D97-AF65-F5344CB8AC3E}">
        <p14:creationId xmlns:p14="http://schemas.microsoft.com/office/powerpoint/2010/main" val="2792943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residual Plots, we can check if the assumptions hold or not.</a:t>
            </a:r>
          </a:p>
        </p:txBody>
      </p:sp>
      <p:sp>
        <p:nvSpPr>
          <p:cNvPr id="4" name="Slide Number Placeholder 3"/>
          <p:cNvSpPr>
            <a:spLocks noGrp="1"/>
          </p:cNvSpPr>
          <p:nvPr>
            <p:ph type="sldNum" sz="quarter" idx="5"/>
          </p:nvPr>
        </p:nvSpPr>
        <p:spPr/>
        <p:txBody>
          <a:bodyPr/>
          <a:lstStyle/>
          <a:p>
            <a:fld id="{D680C5E2-78CD-F746-9BAF-2B89BCAF7EBF}" type="slidenum">
              <a:rPr lang="en-US" smtClean="0"/>
              <a:t>37</a:t>
            </a:fld>
            <a:endParaRPr lang="en-US"/>
          </a:p>
        </p:txBody>
      </p:sp>
    </p:spTree>
    <p:extLst>
      <p:ext uri="{BB962C8B-B14F-4D97-AF65-F5344CB8AC3E}">
        <p14:creationId xmlns:p14="http://schemas.microsoft.com/office/powerpoint/2010/main" val="3268379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we</a:t>
            </a:r>
            <a:r>
              <a:rPr lang="en-US" dirty="0"/>
              <a:t> can say that the linearity assumption holds</a:t>
            </a:r>
          </a:p>
        </p:txBody>
      </p:sp>
      <p:sp>
        <p:nvSpPr>
          <p:cNvPr id="4" name="Slide Number Placeholder 3"/>
          <p:cNvSpPr>
            <a:spLocks noGrp="1"/>
          </p:cNvSpPr>
          <p:nvPr>
            <p:ph type="sldNum" sz="quarter" idx="5"/>
          </p:nvPr>
        </p:nvSpPr>
        <p:spPr/>
        <p:txBody>
          <a:bodyPr/>
          <a:lstStyle/>
          <a:p>
            <a:fld id="{D680C5E2-78CD-F746-9BAF-2B89BCAF7EBF}" type="slidenum">
              <a:rPr lang="en-US" smtClean="0"/>
              <a:t>38</a:t>
            </a:fld>
            <a:endParaRPr lang="en-US"/>
          </a:p>
        </p:txBody>
      </p:sp>
    </p:spTree>
    <p:extLst>
      <p:ext uri="{BB962C8B-B14F-4D97-AF65-F5344CB8AC3E}">
        <p14:creationId xmlns:p14="http://schemas.microsoft.com/office/powerpoint/2010/main" val="1182625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
        <p:nvSpPr>
          <p:cNvPr id="24580"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81C1CF9-9909-4DC9-BEC9-05F978ACB332}" type="slidenum">
              <a:rPr lang="en-US" altLang="en-US" smtClean="0"/>
              <a:pPr/>
              <a:t>3</a:t>
            </a:fld>
            <a:endParaRPr lang="en-US" altLang="en-US"/>
          </a:p>
        </p:txBody>
      </p:sp>
    </p:spTree>
    <p:extLst>
      <p:ext uri="{BB962C8B-B14F-4D97-AF65-F5344CB8AC3E}">
        <p14:creationId xmlns:p14="http://schemas.microsoft.com/office/powerpoint/2010/main" val="17420115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Linearity of Residuals:</a:t>
            </a:r>
          </a:p>
          <a:p>
            <a:r>
              <a:rPr lang="en-US" sz="1200" b="0" i="0" dirty="0">
                <a:solidFill>
                  <a:srgbClr val="222222"/>
                </a:solidFill>
                <a:effectLst/>
              </a:rPr>
              <a:t>There needs to be a linear relationship between the dependent variable and independent variable(s).</a:t>
            </a:r>
            <a:endParaRPr lang="en-US" sz="1200" dirty="0"/>
          </a:p>
          <a:p>
            <a:endParaRPr lang="en-US" b="1" dirty="0"/>
          </a:p>
        </p:txBody>
      </p:sp>
      <p:sp>
        <p:nvSpPr>
          <p:cNvPr id="4" name="Slide Number Placeholder 3"/>
          <p:cNvSpPr>
            <a:spLocks noGrp="1"/>
          </p:cNvSpPr>
          <p:nvPr>
            <p:ph type="sldNum" sz="quarter" idx="5"/>
          </p:nvPr>
        </p:nvSpPr>
        <p:spPr/>
        <p:txBody>
          <a:bodyPr/>
          <a:lstStyle/>
          <a:p>
            <a:fld id="{D680C5E2-78CD-F746-9BAF-2B89BCAF7EBF}" type="slidenum">
              <a:rPr lang="en-US" smtClean="0"/>
              <a:t>39</a:t>
            </a:fld>
            <a:endParaRPr lang="en-US"/>
          </a:p>
        </p:txBody>
      </p:sp>
    </p:spTree>
    <p:extLst>
      <p:ext uri="{BB962C8B-B14F-4D97-AF65-F5344CB8AC3E}">
        <p14:creationId xmlns:p14="http://schemas.microsoft.com/office/powerpoint/2010/main" val="2618007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Hence we can say we observe Heteroscedasticity, in this example </a:t>
            </a:r>
          </a:p>
        </p:txBody>
      </p:sp>
      <p:sp>
        <p:nvSpPr>
          <p:cNvPr id="4" name="Slide Number Placeholder 3"/>
          <p:cNvSpPr>
            <a:spLocks noGrp="1"/>
          </p:cNvSpPr>
          <p:nvPr>
            <p:ph type="sldNum" sz="quarter" idx="5"/>
          </p:nvPr>
        </p:nvSpPr>
        <p:spPr/>
        <p:txBody>
          <a:bodyPr/>
          <a:lstStyle/>
          <a:p>
            <a:fld id="{D680C5E2-78CD-F746-9BAF-2B89BCAF7EBF}" type="slidenum">
              <a:rPr lang="en-US" smtClean="0"/>
              <a:t>40</a:t>
            </a:fld>
            <a:endParaRPr lang="en-US"/>
          </a:p>
        </p:txBody>
      </p:sp>
    </p:spTree>
    <p:extLst>
      <p:ext uri="{BB962C8B-B14F-4D97-AF65-F5344CB8AC3E}">
        <p14:creationId xmlns:p14="http://schemas.microsoft.com/office/powerpoint/2010/main" val="2940364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dirty="0">
                <a:solidFill>
                  <a:srgbClr val="222222"/>
                </a:solidFill>
                <a:effectLst/>
              </a:rPr>
              <a:t>Independence Assumption</a:t>
            </a:r>
          </a:p>
          <a:p>
            <a:pPr algn="just"/>
            <a:r>
              <a:rPr lang="en-US" sz="1200" b="0" i="0" dirty="0">
                <a:solidFill>
                  <a:srgbClr val="222222"/>
                </a:solidFill>
                <a:effectLst/>
              </a:rPr>
              <a:t>The error terms should not be dependent on one another.</a:t>
            </a:r>
          </a:p>
          <a:p>
            <a:pPr algn="just"/>
            <a:r>
              <a:rPr lang="en-US" sz="1200" b="0" i="0" dirty="0">
                <a:solidFill>
                  <a:srgbClr val="222222"/>
                </a:solidFill>
                <a:effectLst/>
              </a:rPr>
              <a:t>There should be no correlation between the residual terms.</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41</a:t>
            </a:fld>
            <a:endParaRPr lang="en-US"/>
          </a:p>
        </p:txBody>
      </p:sp>
    </p:spTree>
    <p:extLst>
      <p:ext uri="{BB962C8B-B14F-4D97-AF65-F5344CB8AC3E}">
        <p14:creationId xmlns:p14="http://schemas.microsoft.com/office/powerpoint/2010/main" val="2455697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sz="1200" b="1" i="0" u="sng" dirty="0">
                <a:solidFill>
                  <a:srgbClr val="222222"/>
                </a:solidFill>
                <a:effectLst/>
              </a:rPr>
              <a:t>Normal </a:t>
            </a:r>
            <a:r>
              <a:rPr lang="en-US" sz="1200" b="1" u="sng" dirty="0">
                <a:solidFill>
                  <a:srgbClr val="222222"/>
                </a:solidFill>
              </a:rPr>
              <a:t>D</a:t>
            </a:r>
            <a:r>
              <a:rPr lang="en-US" sz="1200" b="1" i="0" u="sng" dirty="0">
                <a:solidFill>
                  <a:srgbClr val="222222"/>
                </a:solidFill>
                <a:effectLst/>
              </a:rPr>
              <a:t>istribution of Residuals:</a:t>
            </a:r>
            <a:r>
              <a:rPr lang="en-US" sz="1200" b="0" i="0" dirty="0">
                <a:solidFill>
                  <a:srgbClr val="222222"/>
                </a:solidFill>
                <a:effectLst/>
              </a:rPr>
              <a:t> </a:t>
            </a:r>
          </a:p>
          <a:p>
            <a:pPr algn="just"/>
            <a:r>
              <a:rPr lang="en-US" sz="1200" b="0" i="0" dirty="0">
                <a:solidFill>
                  <a:srgbClr val="222222"/>
                </a:solidFill>
                <a:effectLst/>
              </a:rPr>
              <a:t>The mean of residuals should follow a normal distribution with a mean equal to zero or close to zero. </a:t>
            </a:r>
          </a:p>
          <a:p>
            <a:r>
              <a:rPr lang="en-US" sz="1200" b="0" i="0" dirty="0">
                <a:solidFill>
                  <a:srgbClr val="222222"/>
                </a:solidFill>
                <a:effectLst/>
              </a:rPr>
              <a:t>This is done in order to check whether the selected line is actually the line of best fit or not.</a:t>
            </a:r>
          </a:p>
          <a:p>
            <a:r>
              <a:rPr lang="en-US" sz="1200" b="0" i="0" dirty="0">
                <a:solidFill>
                  <a:srgbClr val="222222"/>
                </a:solidFill>
                <a:effectLst/>
              </a:rPr>
              <a:t>If the error terms are non-normally distributed, suggests that there are a few unusual data points that must be studied closely to make a better model.</a:t>
            </a:r>
            <a:endParaRPr lang="en-US" sz="1100" b="0" i="0" dirty="0">
              <a:solidFill>
                <a:srgbClr val="222222"/>
              </a:solidFill>
              <a:effectLst/>
            </a:endParaRPr>
          </a:p>
          <a:p>
            <a:endParaRPr lang="en-US" b="1" dirty="0"/>
          </a:p>
        </p:txBody>
      </p:sp>
      <p:sp>
        <p:nvSpPr>
          <p:cNvPr id="4" name="Slide Number Placeholder 3"/>
          <p:cNvSpPr>
            <a:spLocks noGrp="1"/>
          </p:cNvSpPr>
          <p:nvPr>
            <p:ph type="sldNum" sz="quarter" idx="5"/>
          </p:nvPr>
        </p:nvSpPr>
        <p:spPr/>
        <p:txBody>
          <a:bodyPr/>
          <a:lstStyle/>
          <a:p>
            <a:fld id="{D680C5E2-78CD-F746-9BAF-2B89BCAF7EBF}" type="slidenum">
              <a:rPr lang="en-US" smtClean="0"/>
              <a:t>43</a:t>
            </a:fld>
            <a:endParaRPr lang="en-US"/>
          </a:p>
        </p:txBody>
      </p:sp>
    </p:spTree>
    <p:extLst>
      <p:ext uri="{BB962C8B-B14F-4D97-AF65-F5344CB8AC3E}">
        <p14:creationId xmlns:p14="http://schemas.microsoft.com/office/powerpoint/2010/main" val="2629660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13F7A93-C87A-E149-BF89-5D793380F19A}" type="slidenum">
              <a:rPr lang="en-US" smtClean="0"/>
              <a:t>45</a:t>
            </a:fld>
            <a:endParaRPr lang="en-US"/>
          </a:p>
        </p:txBody>
      </p:sp>
    </p:spTree>
    <p:extLst>
      <p:ext uri="{BB962C8B-B14F-4D97-AF65-F5344CB8AC3E}">
        <p14:creationId xmlns:p14="http://schemas.microsoft.com/office/powerpoint/2010/main" val="213131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13F7A93-C87A-E149-BF89-5D793380F19A}" type="slidenum">
              <a:rPr lang="en-US" smtClean="0"/>
              <a:t>47</a:t>
            </a:fld>
            <a:endParaRPr lang="en-US"/>
          </a:p>
        </p:txBody>
      </p:sp>
    </p:spTree>
    <p:extLst>
      <p:ext uri="{BB962C8B-B14F-4D97-AF65-F5344CB8AC3E}">
        <p14:creationId xmlns:p14="http://schemas.microsoft.com/office/powerpoint/2010/main" val="50086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MS PGothic" charset="-128"/>
              </a:rPr>
              <a:t>An outlier is an observation that is unusually small or large.</a:t>
            </a:r>
          </a:p>
          <a:p>
            <a:endParaRPr lang="en-US" altLang="en-US" dirty="0">
              <a:ea typeface="MS PGothic" charset="-128"/>
            </a:endParaRPr>
          </a:p>
          <a:p>
            <a:r>
              <a:rPr lang="en-US" altLang="en-US" dirty="0">
                <a:ea typeface="MS PGothic" charset="-128"/>
              </a:rPr>
              <a:t>Often a regression line will differ greatly depending upon what subsets of the data are included. </a:t>
            </a:r>
          </a:p>
        </p:txBody>
      </p:sp>
      <p:sp>
        <p:nvSpPr>
          <p:cNvPr id="88067"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FC1340CC-78E1-404E-942C-7AB62C289CB5}" type="slidenum">
              <a:rPr lang="en-US" altLang="en-US"/>
              <a:pPr/>
              <a:t>49</a:t>
            </a:fld>
            <a:endParaRPr lang="en-US" altLang="en-US"/>
          </a:p>
        </p:txBody>
      </p:sp>
    </p:spTree>
    <p:extLst>
      <p:ext uri="{BB962C8B-B14F-4D97-AF65-F5344CB8AC3E}">
        <p14:creationId xmlns:p14="http://schemas.microsoft.com/office/powerpoint/2010/main" val="2059210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ea typeface="MS PGothic" charset="-128"/>
              </a:rPr>
              <a:t>An outlier is an observation that is unusually small or large.</a:t>
            </a:r>
          </a:p>
          <a:p>
            <a:endParaRPr lang="en-US" altLang="en-US" dirty="0">
              <a:ea typeface="MS PGothic" charset="-128"/>
            </a:endParaRPr>
          </a:p>
          <a:p>
            <a:r>
              <a:rPr lang="en-US" altLang="en-US" dirty="0">
                <a:ea typeface="MS PGothic" charset="-128"/>
              </a:rPr>
              <a:t>Often a regression line will differ greatly depending upon what subsets of the data are included. </a:t>
            </a:r>
          </a:p>
        </p:txBody>
      </p:sp>
      <p:sp>
        <p:nvSpPr>
          <p:cNvPr id="88067"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FC1340CC-78E1-404E-942C-7AB62C289CB5}" type="slidenum">
              <a:rPr lang="en-US" altLang="en-US"/>
              <a:pPr/>
              <a:t>51</a:t>
            </a:fld>
            <a:endParaRPr lang="en-US" altLang="en-US"/>
          </a:p>
        </p:txBody>
      </p:sp>
    </p:spTree>
    <p:extLst>
      <p:ext uri="{BB962C8B-B14F-4D97-AF65-F5344CB8AC3E}">
        <p14:creationId xmlns:p14="http://schemas.microsoft.com/office/powerpoint/2010/main" val="20592106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Q is the number of coefficients</a:t>
            </a:r>
          </a:p>
        </p:txBody>
      </p:sp>
      <p:sp>
        <p:nvSpPr>
          <p:cNvPr id="107524"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ED90CFA5-5947-43CB-8626-2AA984184A15}" type="slidenum">
              <a:rPr lang="en-US" altLang="en-US" smtClean="0"/>
              <a:pPr/>
              <a:t>52</a:t>
            </a:fld>
            <a:endParaRPr lang="en-US" altLang="en-US"/>
          </a:p>
        </p:txBody>
      </p:sp>
    </p:spTree>
    <p:extLst>
      <p:ext uri="{BB962C8B-B14F-4D97-AF65-F5344CB8AC3E}">
        <p14:creationId xmlns:p14="http://schemas.microsoft.com/office/powerpoint/2010/main" val="2276791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1" dirty="0"/>
              <a:t>Linearity of Residuals:</a:t>
            </a:r>
          </a:p>
          <a:p>
            <a:r>
              <a:rPr lang="en-US" sz="1200" b="0" i="0" dirty="0">
                <a:solidFill>
                  <a:srgbClr val="222222"/>
                </a:solidFill>
                <a:effectLst/>
              </a:rPr>
              <a:t>There needs to be a linear relationship between the dependent variable and independent variable(s).</a:t>
            </a:r>
            <a:endParaRPr lang="en-US" sz="1200" dirty="0"/>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56</a:t>
            </a:fld>
            <a:endParaRPr lang="en-US"/>
          </a:p>
        </p:txBody>
      </p:sp>
    </p:spTree>
    <p:extLst>
      <p:ext uri="{BB962C8B-B14F-4D97-AF65-F5344CB8AC3E}">
        <p14:creationId xmlns:p14="http://schemas.microsoft.com/office/powerpoint/2010/main" val="220843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B13F7A93-C87A-E149-BF89-5D793380F19A}" type="slidenum">
              <a:rPr lang="en-US" smtClean="0"/>
              <a:t>4</a:t>
            </a:fld>
            <a:endParaRPr lang="en-US"/>
          </a:p>
        </p:txBody>
      </p:sp>
    </p:spTree>
    <p:extLst>
      <p:ext uri="{BB962C8B-B14F-4D97-AF65-F5344CB8AC3E}">
        <p14:creationId xmlns:p14="http://schemas.microsoft.com/office/powerpoint/2010/main" val="16810300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43" indent="-285743">
              <a:buClr>
                <a:srgbClr val="EEB211"/>
              </a:buClr>
              <a:buFont typeface="Wingdings" charset="2"/>
              <a:buChar char="ü"/>
              <a:defRPr/>
            </a:pPr>
            <a:r>
              <a:rPr lang="en-US" dirty="0">
                <a:ea typeface="Helvetica Neue" charset="0"/>
                <a:cs typeface="Helvetica Neue" charset="0"/>
              </a:rPr>
              <a:t>A straight line in normal probability plot implies assumption of normality is valid</a:t>
            </a:r>
          </a:p>
          <a:p>
            <a:pPr marL="285743" indent="-285743">
              <a:buClr>
                <a:srgbClr val="EEB211"/>
              </a:buClr>
              <a:buFont typeface="Wingdings" charset="2"/>
              <a:buChar char="ü"/>
              <a:defRPr/>
            </a:pPr>
            <a:r>
              <a:rPr lang="en-US" b="1" dirty="0" err="1">
                <a:solidFill>
                  <a:srgbClr val="993200"/>
                </a:solidFill>
                <a:ea typeface="Helvetica Neue" charset="0"/>
                <a:cs typeface="Helvetica Neue" charset="0"/>
              </a:rPr>
              <a:t>Curviture</a:t>
            </a:r>
            <a:r>
              <a:rPr lang="en-US" b="1" dirty="0">
                <a:ea typeface="Helvetica Neue" charset="0"/>
                <a:cs typeface="Helvetica Neue" charset="0"/>
              </a:rPr>
              <a:t> </a:t>
            </a:r>
            <a:r>
              <a:rPr lang="en-US" dirty="0">
                <a:solidFill>
                  <a:schemeClr val="accent6">
                    <a:lumMod val="75000"/>
                  </a:schemeClr>
                </a:solidFill>
                <a:ea typeface="Helvetica Neue" charset="0"/>
                <a:cs typeface="Helvetica Neue" charset="0"/>
              </a:rPr>
              <a:t>(especially at the ends) </a:t>
            </a:r>
            <a:r>
              <a:rPr lang="en-US" dirty="0">
                <a:ea typeface="Helvetica Neue" charset="0"/>
                <a:cs typeface="Helvetica Neue" charset="0"/>
              </a:rPr>
              <a:t>shows non-normality</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57</a:t>
            </a:fld>
            <a:endParaRPr lang="en-US"/>
          </a:p>
        </p:txBody>
      </p:sp>
    </p:spTree>
    <p:extLst>
      <p:ext uri="{BB962C8B-B14F-4D97-AF65-F5344CB8AC3E}">
        <p14:creationId xmlns:p14="http://schemas.microsoft.com/office/powerpoint/2010/main" val="3063562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18788"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E133C5A-03DE-4500-B44E-8C960A209CB2}" type="slidenum">
              <a:rPr lang="en-US" altLang="en-US" smtClean="0"/>
              <a:pPr/>
              <a:t>62</a:t>
            </a:fld>
            <a:endParaRPr lang="en-US" altLang="en-US"/>
          </a:p>
        </p:txBody>
      </p:sp>
    </p:spTree>
    <p:extLst>
      <p:ext uri="{BB962C8B-B14F-4D97-AF65-F5344CB8AC3E}">
        <p14:creationId xmlns:p14="http://schemas.microsoft.com/office/powerpoint/2010/main" val="1495856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It means that either the predictors are more related to the target variable than they are to each other, or they are not related to each other very much.</a:t>
            </a:r>
          </a:p>
          <a:p>
            <a:r>
              <a:rPr lang="en-US" altLang="en-US" dirty="0"/>
              <a:t>In these circumstances coefficient estimates are not very likely to be very unstable, so collinearity is not a problem.</a:t>
            </a:r>
          </a:p>
          <a:p>
            <a:endParaRPr lang="en-US" altLang="en-US" dirty="0"/>
          </a:p>
          <a:p>
            <a:r>
              <a:rPr lang="en-US" altLang="en-US" dirty="0"/>
              <a:t>What can we do about multicollinearity? Don’t use all the variables; use variable selection (stay tuned...). Multicollinearity is just an extreme example of the bias-variance tradeoff we face whenever we do regression. If we include too many variables, we get poor predictions due to increased variance (more later).</a:t>
            </a:r>
          </a:p>
        </p:txBody>
      </p:sp>
      <p:sp>
        <p:nvSpPr>
          <p:cNvPr id="120836"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4F38B8CC-0F04-4CEB-BB7F-2828AC956FED}" type="slidenum">
              <a:rPr lang="en-US" altLang="en-US" smtClean="0"/>
              <a:pPr/>
              <a:t>63</a:t>
            </a:fld>
            <a:endParaRPr lang="en-US" altLang="en-US"/>
          </a:p>
        </p:txBody>
      </p:sp>
    </p:spTree>
    <p:extLst>
      <p:ext uri="{BB962C8B-B14F-4D97-AF65-F5344CB8AC3E}">
        <p14:creationId xmlns:p14="http://schemas.microsoft.com/office/powerpoint/2010/main" val="332436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58750" indent="0" eaLnBrk="1" hangingPunct="1">
              <a:buNone/>
            </a:pPr>
            <a:endParaRPr lang="en-US" altLang="en-US" dirty="0">
              <a:ea typeface="MS PGothic" charset="-128"/>
            </a:endParaRPr>
          </a:p>
        </p:txBody>
      </p:sp>
      <p:sp>
        <p:nvSpPr>
          <p:cNvPr id="26627" name="Slide Number Placeholder 3"/>
          <p:cNvSpPr>
            <a:spLocks noGrp="1"/>
          </p:cNvSpPr>
          <p:nvPr>
            <p:ph type="sldNum" sz="quarter" idx="5"/>
          </p:nvPr>
        </p:nvSpPr>
        <p:spPr bwMode="auto">
          <a:xfrm>
            <a:off x="3884613" y="8685213"/>
            <a:ext cx="2971800" cy="4587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fld id="{0516069F-7D35-8746-846A-543A02D01A89}" type="slidenum">
              <a:rPr lang="en-US" altLang="en-US"/>
              <a:pPr/>
              <a:t>5</a:t>
            </a:fld>
            <a:endParaRPr lang="en-US" altLang="en-US"/>
          </a:p>
        </p:txBody>
      </p:sp>
    </p:spTree>
    <p:extLst>
      <p:ext uri="{BB962C8B-B14F-4D97-AF65-F5344CB8AC3E}">
        <p14:creationId xmlns:p14="http://schemas.microsoft.com/office/powerpoint/2010/main" val="935258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objective is to find values of Beta which will minimize the squared errors. </a:t>
            </a:r>
          </a:p>
          <a:p>
            <a:r>
              <a:rPr lang="en-US" altLang="en-US" dirty="0"/>
              <a:t>In matrix notation, the problem is formulated using the so-names normal equation  (</a:t>
            </a:r>
            <a:r>
              <a:rPr lang="en-US" altLang="en-US" dirty="0" err="1"/>
              <a:t>xtxbeta</a:t>
            </a:r>
            <a:r>
              <a:rPr lang="en-US" altLang="en-US" dirty="0"/>
              <a:t>=</a:t>
            </a:r>
            <a:r>
              <a:rPr lang="en-US" altLang="en-US" dirty="0" err="1"/>
              <a:t>xty</a:t>
            </a:r>
            <a:r>
              <a:rPr lang="en-US" altLang="en-US" dirty="0"/>
              <a:t>)</a:t>
            </a:r>
          </a:p>
          <a:p>
            <a:r>
              <a:rPr lang="en-US" altLang="en-US" dirty="0"/>
              <a:t>Since x is capable of being inverted, we can right the formula like this.</a:t>
            </a:r>
          </a:p>
          <a:p>
            <a:endParaRPr lang="en-US" altLang="en-US" dirty="0"/>
          </a:p>
          <a:p>
            <a:r>
              <a:rPr lang="en-US" altLang="en-US" dirty="0"/>
              <a:t>So </a:t>
            </a:r>
            <a:r>
              <a:rPr lang="en-US" altLang="en-US" dirty="0" err="1"/>
              <a:t>yhat</a:t>
            </a:r>
            <a:r>
              <a:rPr lang="en-US" altLang="en-US" dirty="0"/>
              <a:t>=</a:t>
            </a:r>
            <a:r>
              <a:rPr lang="en-US" altLang="en-US" dirty="0" err="1"/>
              <a:t>xbeta</a:t>
            </a:r>
            <a:r>
              <a:rPr lang="en-US" altLang="en-US" dirty="0"/>
              <a:t> hat, so if I substitute the vale of beta hat, I get this whole thing. </a:t>
            </a:r>
          </a:p>
          <a:p>
            <a:r>
              <a:rPr lang="en-US" dirty="0">
                <a:effectLst/>
              </a:rPr>
              <a:t>The hat matrix provides a measure of leverage. It is useful for investigating whether one or more observations are outlying with regard to their </a:t>
            </a:r>
            <a:r>
              <a:rPr lang="en-US" i="1" dirty="0">
                <a:effectLst/>
                <a:latin typeface="STIXGeneral"/>
              </a:rPr>
              <a:t>X</a:t>
            </a:r>
            <a:r>
              <a:rPr lang="en-US" dirty="0">
                <a:effectLst/>
              </a:rPr>
              <a:t> values, and therefore might be excessively influencing the regression results.</a:t>
            </a:r>
          </a:p>
          <a:p>
            <a:r>
              <a:rPr lang="en-US" dirty="0">
                <a:effectLst/>
              </a:rPr>
              <a:t>The hat matrix is also known as the </a:t>
            </a:r>
            <a:r>
              <a:rPr lang="en-US" i="1" dirty="0">
                <a:effectLst/>
              </a:rPr>
              <a:t>projection matrix</a:t>
            </a:r>
            <a:r>
              <a:rPr lang="en-US" dirty="0">
                <a:effectLst/>
              </a:rPr>
              <a:t> because it projects the vector of observations, y, onto the vector of predictions, </a:t>
            </a:r>
            <a:r>
              <a:rPr lang="en-US" b="0" i="0" dirty="0">
                <a:effectLst/>
                <a:latin typeface="STIXSizeOneSym-webfont"/>
              </a:rPr>
              <a:t>ˆ</a:t>
            </a:r>
            <a:r>
              <a:rPr lang="en-US" b="0" i="1" dirty="0">
                <a:effectLst/>
                <a:latin typeface="STIXGeneral-webfont"/>
              </a:rPr>
              <a:t>y</a:t>
            </a:r>
            <a:r>
              <a:rPr lang="en-US" dirty="0">
                <a:effectLst/>
              </a:rPr>
              <a:t>, thus putting the "hat" on y. The hat matrix </a:t>
            </a:r>
            <a:r>
              <a:rPr lang="en-US" i="1" dirty="0">
                <a:effectLst/>
                <a:latin typeface="STIXGeneral"/>
              </a:rPr>
              <a:t>H</a:t>
            </a:r>
            <a:r>
              <a:rPr lang="en-US" dirty="0">
                <a:effectLst/>
              </a:rPr>
              <a:t> is defined in terms of the data matrix </a:t>
            </a:r>
            <a:r>
              <a:rPr lang="en-US" i="1" dirty="0">
                <a:effectLst/>
                <a:latin typeface="STIXGeneral"/>
              </a:rPr>
              <a:t>X</a:t>
            </a:r>
            <a:r>
              <a:rPr lang="en-US" dirty="0">
                <a:effectLst/>
              </a:rPr>
              <a:t>:</a:t>
            </a:r>
          </a:p>
          <a:p>
            <a:r>
              <a:rPr lang="en-US" altLang="en-US" dirty="0"/>
              <a:t>I is index matrix</a:t>
            </a:r>
          </a:p>
          <a:p>
            <a:r>
              <a:rPr lang="en-US" altLang="en-US" dirty="0"/>
              <a:t>So once the residual is known, I can count the MSE which is epsilon </a:t>
            </a:r>
            <a:r>
              <a:rPr lang="en-US" altLang="en-US" dirty="0" err="1"/>
              <a:t>epsilon</a:t>
            </a:r>
            <a:r>
              <a:rPr lang="en-US" altLang="en-US" dirty="0"/>
              <a:t> / n-p-1</a:t>
            </a:r>
          </a:p>
        </p:txBody>
      </p:sp>
      <p:sp>
        <p:nvSpPr>
          <p:cNvPr id="37892"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F14B6E9-90BF-4EC0-8F69-169F3293C0BD}" type="slidenum">
              <a:rPr lang="en-US" altLang="en-US" smtClean="0"/>
              <a:pPr/>
              <a:t>6</a:t>
            </a:fld>
            <a:endParaRPr lang="en-US" altLang="en-US"/>
          </a:p>
        </p:txBody>
      </p:sp>
    </p:spTree>
    <p:extLst>
      <p:ext uri="{BB962C8B-B14F-4D97-AF65-F5344CB8AC3E}">
        <p14:creationId xmlns:p14="http://schemas.microsoft.com/office/powerpoint/2010/main" val="113852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1988" name="Slide Number Placeholder 3"/>
          <p:cNvSpPr>
            <a:spLocks noGrp="1"/>
          </p:cNvSpPr>
          <p:nvPr>
            <p:ph type="sldNum" sz="quarter" idx="5"/>
          </p:nvPr>
        </p:nvSpPr>
        <p:spPr bwMode="auto">
          <a:xfrm>
            <a:off x="3884414" y="8685893"/>
            <a:ext cx="2972098" cy="45810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493" tIns="43247" rIns="86493" bIns="43247"/>
          <a:lstStyle>
            <a:lvl1pPr>
              <a:defRPr>
                <a:solidFill>
                  <a:schemeClr val="tx1"/>
                </a:solidFill>
                <a:latin typeface="Calibri" panose="020F0502020204030204" pitchFamily="34" charset="0"/>
                <a:ea typeface="MS PGothic" panose="020B0600070205080204" pitchFamily="34" charset="-128"/>
              </a:defRPr>
            </a:lvl1pPr>
            <a:lvl2pPr marL="702756" indent="-270291">
              <a:defRPr>
                <a:solidFill>
                  <a:schemeClr val="tx1"/>
                </a:solidFill>
                <a:latin typeface="Calibri" panose="020F0502020204030204" pitchFamily="34" charset="0"/>
                <a:ea typeface="MS PGothic" panose="020B0600070205080204" pitchFamily="34" charset="-128"/>
              </a:defRPr>
            </a:lvl2pPr>
            <a:lvl3pPr marL="1081164" indent="-216233">
              <a:defRPr>
                <a:solidFill>
                  <a:schemeClr val="tx1"/>
                </a:solidFill>
                <a:latin typeface="Calibri" panose="020F0502020204030204" pitchFamily="34" charset="0"/>
                <a:ea typeface="MS PGothic" panose="020B0600070205080204" pitchFamily="34" charset="-128"/>
              </a:defRPr>
            </a:lvl3pPr>
            <a:lvl4pPr marL="1513629" indent="-216233">
              <a:defRPr>
                <a:solidFill>
                  <a:schemeClr val="tx1"/>
                </a:solidFill>
                <a:latin typeface="Calibri" panose="020F0502020204030204" pitchFamily="34" charset="0"/>
                <a:ea typeface="MS PGothic" panose="020B0600070205080204" pitchFamily="34" charset="-128"/>
              </a:defRPr>
            </a:lvl4pPr>
            <a:lvl5pPr marL="1946095" indent="-216233">
              <a:defRPr>
                <a:solidFill>
                  <a:schemeClr val="tx1"/>
                </a:solidFill>
                <a:latin typeface="Calibri" panose="020F0502020204030204" pitchFamily="34" charset="0"/>
                <a:ea typeface="MS PGothic" panose="020B0600070205080204" pitchFamily="34" charset="-128"/>
              </a:defRPr>
            </a:lvl5pPr>
            <a:lvl6pPr marL="2378560"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811026"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243491"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675957" indent="-216233" defTabSz="432465"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BC80DB9F-7DD8-45B6-8241-5EB517255C96}" type="slidenum">
              <a:rPr lang="en-US" altLang="en-US" smtClean="0"/>
              <a:pPr/>
              <a:t>7</a:t>
            </a:fld>
            <a:endParaRPr lang="en-US" altLang="en-US"/>
          </a:p>
        </p:txBody>
      </p:sp>
    </p:spTree>
    <p:extLst>
      <p:ext uri="{BB962C8B-B14F-4D97-AF65-F5344CB8AC3E}">
        <p14:creationId xmlns:p14="http://schemas.microsoft.com/office/powerpoint/2010/main" val="196214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12</a:t>
            </a:fld>
            <a:endParaRPr lang="en-US"/>
          </a:p>
        </p:txBody>
      </p:sp>
    </p:spTree>
    <p:extLst>
      <p:ext uri="{BB962C8B-B14F-4D97-AF65-F5344CB8AC3E}">
        <p14:creationId xmlns:p14="http://schemas.microsoft.com/office/powerpoint/2010/main" val="299231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choice in significant testing is a 5 %  significant threshold. It’s a two tailed testing so 2.5% on both sides. </a:t>
            </a:r>
          </a:p>
          <a:p>
            <a:endParaRPr lang="en-US" dirty="0"/>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13</a:t>
            </a:fld>
            <a:endParaRPr lang="en-US"/>
          </a:p>
        </p:txBody>
      </p:sp>
    </p:spTree>
    <p:extLst>
      <p:ext uri="{BB962C8B-B14F-4D97-AF65-F5344CB8AC3E}">
        <p14:creationId xmlns:p14="http://schemas.microsoft.com/office/powerpoint/2010/main" val="1515516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larger the number of degree of freedom the smaller the p.</a:t>
            </a:r>
          </a:p>
          <a:p>
            <a:r>
              <a:rPr lang="en-US" dirty="0"/>
              <a:t>The t value is easy to measure and doesn’t help if number of degree of freedom is not known.</a:t>
            </a:r>
          </a:p>
          <a:p>
            <a:endParaRPr lang="en-US" dirty="0"/>
          </a:p>
          <a:p>
            <a:r>
              <a:rPr lang="en-US" dirty="0"/>
              <a:t>65% chance that if null hypothesis is true that random chance can produce -94.</a:t>
            </a:r>
          </a:p>
          <a:p>
            <a:endParaRPr lang="en-US" dirty="0"/>
          </a:p>
          <a:p>
            <a:r>
              <a:rPr lang="en-US" dirty="0"/>
              <a:t>Significant test can only rule out the null hypothesis. </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14</a:t>
            </a:fld>
            <a:endParaRPr lang="en-US"/>
          </a:p>
        </p:txBody>
      </p:sp>
    </p:spTree>
    <p:extLst>
      <p:ext uri="{BB962C8B-B14F-4D97-AF65-F5344CB8AC3E}">
        <p14:creationId xmlns:p14="http://schemas.microsoft.com/office/powerpoint/2010/main" val="1256830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ctr">
              <a:defRPr sz="3600" baseline="0">
                <a:solidFill>
                  <a:schemeClr val="tx1"/>
                </a:solidFill>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1724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1248192" y="118940"/>
            <a:ext cx="6844725" cy="1222200"/>
          </a:xfrm>
          <a:prstGeom prst="rect">
            <a:avLst/>
          </a:prstGeom>
        </p:spPr>
        <p:txBody>
          <a:bodyPr spcFirstLastPara="1" wrap="square" lIns="91425" tIns="91425" rIns="91425" bIns="91425" anchor="t" anchorCtr="0">
            <a:noAutofit/>
          </a:bodyPr>
          <a:lstStyle>
            <a:lvl1pPr lvl="0">
              <a:spcBef>
                <a:spcPts val="0"/>
              </a:spcBef>
              <a:spcAft>
                <a:spcPts val="0"/>
              </a:spcAft>
              <a:buSzPts val="6900"/>
              <a:buNone/>
              <a:defRPr/>
            </a:lvl1pPr>
            <a:lvl2pPr lvl="1">
              <a:spcBef>
                <a:spcPts val="0"/>
              </a:spcBef>
              <a:spcAft>
                <a:spcPts val="0"/>
              </a:spcAft>
              <a:buSzPts val="6900"/>
              <a:buNone/>
              <a:defRPr/>
            </a:lvl2pPr>
            <a:lvl3pPr lvl="2">
              <a:spcBef>
                <a:spcPts val="0"/>
              </a:spcBef>
              <a:spcAft>
                <a:spcPts val="0"/>
              </a:spcAft>
              <a:buSzPts val="6900"/>
              <a:buNone/>
              <a:defRPr/>
            </a:lvl3pPr>
            <a:lvl4pPr lvl="3">
              <a:spcBef>
                <a:spcPts val="0"/>
              </a:spcBef>
              <a:spcAft>
                <a:spcPts val="0"/>
              </a:spcAft>
              <a:buSzPts val="6900"/>
              <a:buNone/>
              <a:defRPr/>
            </a:lvl4pPr>
            <a:lvl5pPr lvl="4">
              <a:spcBef>
                <a:spcPts val="0"/>
              </a:spcBef>
              <a:spcAft>
                <a:spcPts val="0"/>
              </a:spcAft>
              <a:buSzPts val="6900"/>
              <a:buNone/>
              <a:defRPr/>
            </a:lvl5pPr>
            <a:lvl6pPr lvl="5">
              <a:spcBef>
                <a:spcPts val="0"/>
              </a:spcBef>
              <a:spcAft>
                <a:spcPts val="0"/>
              </a:spcAft>
              <a:buSzPts val="6900"/>
              <a:buNone/>
              <a:defRPr/>
            </a:lvl6pPr>
            <a:lvl7pPr lvl="6">
              <a:spcBef>
                <a:spcPts val="0"/>
              </a:spcBef>
              <a:spcAft>
                <a:spcPts val="0"/>
              </a:spcAft>
              <a:buSzPts val="6900"/>
              <a:buNone/>
              <a:defRPr/>
            </a:lvl7pPr>
            <a:lvl8pPr lvl="7">
              <a:spcBef>
                <a:spcPts val="0"/>
              </a:spcBef>
              <a:spcAft>
                <a:spcPts val="0"/>
              </a:spcAft>
              <a:buSzPts val="6900"/>
              <a:buNone/>
              <a:defRPr/>
            </a:lvl8pPr>
            <a:lvl9pPr lvl="8">
              <a:spcBef>
                <a:spcPts val="0"/>
              </a:spcBef>
              <a:spcAft>
                <a:spcPts val="0"/>
              </a:spcAft>
              <a:buSzPts val="6900"/>
              <a:buNone/>
              <a:defRPr/>
            </a:lvl9pPr>
          </a:lstStyle>
          <a:p>
            <a:endParaRPr/>
          </a:p>
        </p:txBody>
      </p:sp>
      <p:sp>
        <p:nvSpPr>
          <p:cNvPr id="29" name="Google Shape;29;p4"/>
          <p:cNvSpPr txBox="1">
            <a:spLocks noGrp="1"/>
          </p:cNvSpPr>
          <p:nvPr>
            <p:ph type="body" idx="1" hasCustomPrompt="1"/>
          </p:nvPr>
        </p:nvSpPr>
        <p:spPr>
          <a:xfrm>
            <a:off x="1248192" y="1765151"/>
            <a:ext cx="6844725" cy="2558250"/>
          </a:xfrm>
          <a:prstGeom prst="rect">
            <a:avLst/>
          </a:prstGeom>
        </p:spPr>
        <p:txBody>
          <a:bodyPr spcFirstLastPara="1" wrap="square" lIns="91425" tIns="91425" rIns="91425" bIns="91425" anchor="t" anchorCtr="0">
            <a:noAutofit/>
          </a:bodyPr>
          <a:lstStyle>
            <a:lvl1pPr marL="314325" lvl="0" indent="-285750">
              <a:spcBef>
                <a:spcPts val="0"/>
              </a:spcBef>
              <a:spcAft>
                <a:spcPts val="0"/>
              </a:spcAft>
              <a:buSzPts val="3000"/>
              <a:buFont typeface="Wingdings" panose="05000000000000000000" pitchFamily="2" charset="2"/>
              <a:buChar char="§"/>
              <a:defRPr/>
            </a:lvl1pPr>
            <a:lvl2pPr marL="685800" lvl="1" indent="-314325">
              <a:spcBef>
                <a:spcPts val="1575"/>
              </a:spcBef>
              <a:spcAft>
                <a:spcPts val="0"/>
              </a:spcAft>
              <a:buSzPts val="3000"/>
              <a:buChar char="○"/>
              <a:defRPr/>
            </a:lvl2pPr>
            <a:lvl3pPr marL="1028700" lvl="2" indent="-314325">
              <a:spcBef>
                <a:spcPts val="1575"/>
              </a:spcBef>
              <a:spcAft>
                <a:spcPts val="0"/>
              </a:spcAft>
              <a:buSzPts val="3000"/>
              <a:buChar char="■"/>
              <a:defRPr/>
            </a:lvl3pPr>
            <a:lvl4pPr marL="1371600" lvl="3" indent="-314325">
              <a:spcBef>
                <a:spcPts val="1575"/>
              </a:spcBef>
              <a:spcAft>
                <a:spcPts val="0"/>
              </a:spcAft>
              <a:buSzPts val="3000"/>
              <a:buChar char="●"/>
              <a:defRPr/>
            </a:lvl4pPr>
            <a:lvl5pPr marL="1714500" lvl="4" indent="-314325">
              <a:spcBef>
                <a:spcPts val="1575"/>
              </a:spcBef>
              <a:spcAft>
                <a:spcPts val="0"/>
              </a:spcAft>
              <a:buSzPts val="3000"/>
              <a:buChar char="○"/>
              <a:defRPr/>
            </a:lvl5pPr>
            <a:lvl6pPr marL="2057400" lvl="5" indent="-314325">
              <a:spcBef>
                <a:spcPts val="1575"/>
              </a:spcBef>
              <a:spcAft>
                <a:spcPts val="0"/>
              </a:spcAft>
              <a:buSzPts val="3000"/>
              <a:buChar char="■"/>
              <a:defRPr/>
            </a:lvl6pPr>
            <a:lvl7pPr marL="2400300" lvl="6" indent="-314325">
              <a:spcBef>
                <a:spcPts val="1575"/>
              </a:spcBef>
              <a:spcAft>
                <a:spcPts val="0"/>
              </a:spcAft>
              <a:buSzPts val="3000"/>
              <a:buChar char="●"/>
              <a:defRPr/>
            </a:lvl7pPr>
            <a:lvl8pPr marL="2743200" lvl="7" indent="-314325">
              <a:spcBef>
                <a:spcPts val="1575"/>
              </a:spcBef>
              <a:spcAft>
                <a:spcPts val="0"/>
              </a:spcAft>
              <a:buSzPts val="3000"/>
              <a:buChar char="○"/>
              <a:defRPr/>
            </a:lvl8pPr>
            <a:lvl9pPr marL="3086100" lvl="8" indent="-314325">
              <a:spcBef>
                <a:spcPts val="1575"/>
              </a:spcBef>
              <a:spcAft>
                <a:spcPts val="1575"/>
              </a:spcAft>
              <a:buSzPts val="3000"/>
              <a:buChar char="■"/>
              <a:defRPr/>
            </a:lvl9pPr>
          </a:lstStyle>
          <a:p>
            <a:r>
              <a:rPr lang="en-US" dirty="0"/>
              <a:t>h</a:t>
            </a:r>
            <a:endParaRPr dirty="0"/>
          </a:p>
        </p:txBody>
      </p:sp>
    </p:spTree>
    <p:extLst>
      <p:ext uri="{BB962C8B-B14F-4D97-AF65-F5344CB8AC3E}">
        <p14:creationId xmlns:p14="http://schemas.microsoft.com/office/powerpoint/2010/main" val="12171767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231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ull Page Blank">
    <p:spTree>
      <p:nvGrpSpPr>
        <p:cNvPr id="1" name=""/>
        <p:cNvGrpSpPr/>
        <p:nvPr/>
      </p:nvGrpSpPr>
      <p:grpSpPr>
        <a:xfrm>
          <a:off x="0" y="0"/>
          <a:ext cx="0" cy="0"/>
          <a:chOff x="0" y="0"/>
          <a:chExt cx="0" cy="0"/>
        </a:xfrm>
      </p:grpSpPr>
      <p:sp>
        <p:nvSpPr>
          <p:cNvPr id="4" name="Title 1"/>
          <p:cNvSpPr>
            <a:spLocks noGrp="1"/>
          </p:cNvSpPr>
          <p:nvPr>
            <p:ph type="title"/>
          </p:nvPr>
        </p:nvSpPr>
        <p:spPr>
          <a:xfrm>
            <a:off x="252349" y="274680"/>
            <a:ext cx="8562392" cy="993775"/>
          </a:xfrm>
          <a:prstGeom prst="rect">
            <a:avLst/>
          </a:prstGeom>
        </p:spPr>
        <p:txBody>
          <a:bodyPr>
            <a:normAutofit/>
          </a:bodyPr>
          <a:lstStyle>
            <a:lvl1pPr algn="ctr">
              <a:defRPr lang="en-US" sz="3500" kern="1200" dirty="0">
                <a:solidFill>
                  <a:schemeClr val="tx1"/>
                </a:solidFill>
                <a:latin typeface="Arial" panose="020B0604020202020204" pitchFamily="34" charset="0"/>
                <a:ea typeface="+mj-ea"/>
                <a:cs typeface="Arial" panose="020B0604020202020204" pitchFamily="34" charset="0"/>
              </a:defRPr>
            </a:lvl1pPr>
          </a:lstStyle>
          <a:p>
            <a:r>
              <a:rPr lang="en-US" dirty="0"/>
              <a:t>Click to edit</a:t>
            </a:r>
          </a:p>
        </p:txBody>
      </p:sp>
    </p:spTree>
    <p:extLst>
      <p:ext uri="{BB962C8B-B14F-4D97-AF65-F5344CB8AC3E}">
        <p14:creationId xmlns:p14="http://schemas.microsoft.com/office/powerpoint/2010/main" val="2042698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093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610820"/>
          </a:xfrm>
        </p:spPr>
        <p:txBody>
          <a:bodyPr>
            <a:normAutofit/>
          </a:bodyPr>
          <a:lstStyle>
            <a:lvl1pPr algn="ctr">
              <a:defRPr sz="3600" baseline="0">
                <a:solidFill>
                  <a:schemeClr val="tx1"/>
                </a:solidFill>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40"/>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40"/>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1686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 id="2147483667" r:id="rId13"/>
    <p:sldLayoutId id="2147483668" r:id="rId14"/>
    <p:sldLayoutId id="2147483669" r:id="rId15"/>
    <p:sldLayoutId id="2147483670" r:id="rId16"/>
    <p:sldLayoutId id="2147483671" r:id="rId17"/>
    <p:sldLayoutId id="2147483672" r:id="rId18"/>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5.bin"/><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hyperlink" Target="https://www.investopedia.com/terms/r/regression.asp"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investopedia.com/terms/d/degrees-of-freedom.asp" TargetMode="External"/><Relationship Id="rId2" Type="http://schemas.openxmlformats.org/officeDocument/2006/relationships/hyperlink" Target="https://www.investopedia.com/terms/n/null_hypothesis.asp"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6.bin"/><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7.bin"/><Relationship Id="rId1" Type="http://schemas.openxmlformats.org/officeDocument/2006/relationships/slideLayout" Target="../slideLayouts/slideLayout16.xml"/><Relationship Id="rId4" Type="http://schemas.openxmlformats.org/officeDocument/2006/relationships/image" Target="../media/image270.png"/></Relationships>
</file>

<file path=ppt/slides/_rels/slide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0.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32.png"/><Relationship Id="rId2" Type="http://schemas.openxmlformats.org/officeDocument/2006/relationships/oleObject" Target="../embeddings/oleObject8.bin"/><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1.w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0.bin"/><Relationship Id="rId1" Type="http://schemas.openxmlformats.org/officeDocument/2006/relationships/slideLayout" Target="../slideLayouts/slideLayout16.xml"/><Relationship Id="rId5" Type="http://schemas.openxmlformats.org/officeDocument/2006/relationships/image" Target="../media/image33.wmf"/><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36.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8.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7.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wmf"/></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15.bin"/><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www.isixsigma.com/dictionary/transformations/"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1.wmf"/><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oleObject" Target="../embeddings/oleObject17.bin"/><Relationship Id="rId5" Type="http://schemas.openxmlformats.org/officeDocument/2006/relationships/image" Target="../media/image50.wmf"/><Relationship Id="rId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6.png"/><Relationship Id="rId1" Type="http://schemas.openxmlformats.org/officeDocument/2006/relationships/slideLayout" Target="../slideLayouts/slideLayout16.xml"/><Relationship Id="rId6" Type="http://schemas.openxmlformats.org/officeDocument/2006/relationships/image" Target="../media/image65.png"/><Relationship Id="rId5" Type="http://schemas.openxmlformats.org/officeDocument/2006/relationships/image" Target="../media/image61.wmf"/><Relationship Id="rId4" Type="http://schemas.openxmlformats.org/officeDocument/2006/relationships/oleObject" Target="../embeddings/oleObject18.bin"/></Relationships>
</file>

<file path=ppt/slides/_rels/slide6.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2.bin"/><Relationship Id="rId12" Type="http://schemas.openxmlformats.org/officeDocument/2006/relationships/image" Target="../media/image18.wmf"/><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15.png"/><Relationship Id="rId11" Type="http://schemas.openxmlformats.org/officeDocument/2006/relationships/oleObject" Target="../embeddings/oleObject4.bin"/><Relationship Id="rId5" Type="http://schemas.openxmlformats.org/officeDocument/2006/relationships/image" Target="../media/image14.png"/><Relationship Id="rId10" Type="http://schemas.openxmlformats.org/officeDocument/2006/relationships/image" Target="../media/image17.wmf"/><Relationship Id="rId4" Type="http://schemas.openxmlformats.org/officeDocument/2006/relationships/image" Target="../media/image9.wmf"/><Relationship Id="rId9"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19.bin"/><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wmf"/></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6.wmf"/><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oleObject" Target="../embeddings/oleObject22.bin"/><Relationship Id="rId5" Type="http://schemas.openxmlformats.org/officeDocument/2006/relationships/image" Target="../media/image65.wmf"/><Relationship Id="rId4" Type="http://schemas.openxmlformats.org/officeDocument/2006/relationships/oleObject" Target="../embeddings/oleObject21.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3.png"/><Relationship Id="rId1" Type="http://schemas.openxmlformats.org/officeDocument/2006/relationships/slideLayout" Target="../slideLayouts/slideLayout16.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848F2-6BE7-3141-86BE-B5237EC8AC77}"/>
              </a:ext>
            </a:extLst>
          </p:cNvPr>
          <p:cNvSpPr>
            <a:spLocks noGrp="1"/>
          </p:cNvSpPr>
          <p:nvPr>
            <p:ph type="title"/>
          </p:nvPr>
        </p:nvSpPr>
        <p:spPr/>
        <p:txBody>
          <a:bodyPr/>
          <a:lstStyle/>
          <a:p>
            <a:r>
              <a:rPr lang="en-US" dirty="0"/>
              <a:t>DASC 5301-002</a:t>
            </a:r>
          </a:p>
        </p:txBody>
      </p:sp>
      <p:sp>
        <p:nvSpPr>
          <p:cNvPr id="4" name="Content Placeholder 3">
            <a:extLst>
              <a:ext uri="{FF2B5EF4-FFF2-40B4-BE49-F238E27FC236}">
                <a16:creationId xmlns:a16="http://schemas.microsoft.com/office/drawing/2014/main" id="{A92BFB8A-B48E-3048-95CB-0E471938D6C7}"/>
              </a:ext>
            </a:extLst>
          </p:cNvPr>
          <p:cNvSpPr>
            <a:spLocks noGrp="1"/>
          </p:cNvSpPr>
          <p:nvPr>
            <p:ph sz="quarter" idx="10"/>
          </p:nvPr>
        </p:nvSpPr>
        <p:spPr/>
        <p:txBody>
          <a:bodyPr/>
          <a:lstStyle/>
          <a:p>
            <a:r>
              <a:rPr lang="en-US" dirty="0"/>
              <a:t>Linear Regression II</a:t>
            </a:r>
          </a:p>
        </p:txBody>
      </p:sp>
      <p:sp>
        <p:nvSpPr>
          <p:cNvPr id="3" name="Content Placeholder 2">
            <a:extLst>
              <a:ext uri="{FF2B5EF4-FFF2-40B4-BE49-F238E27FC236}">
                <a16:creationId xmlns:a16="http://schemas.microsoft.com/office/drawing/2014/main" id="{B2EB5C99-0433-CA4C-BCDF-6FE96532A669}"/>
              </a:ext>
            </a:extLst>
          </p:cNvPr>
          <p:cNvSpPr>
            <a:spLocks noGrp="1"/>
          </p:cNvSpPr>
          <p:nvPr>
            <p:ph sz="quarter" idx="11"/>
          </p:nvPr>
        </p:nvSpPr>
        <p:spPr/>
        <p:txBody>
          <a:bodyPr>
            <a:normAutofit fontScale="85000" lnSpcReduction="20000"/>
          </a:bodyPr>
          <a:lstStyle/>
          <a:p>
            <a:r>
              <a:rPr lang="en-US" dirty="0"/>
              <a:t>Dr Subharag Sarkar</a:t>
            </a:r>
          </a:p>
        </p:txBody>
      </p:sp>
      <p:sp>
        <p:nvSpPr>
          <p:cNvPr id="2" name="Content Placeholder 1">
            <a:extLst>
              <a:ext uri="{FF2B5EF4-FFF2-40B4-BE49-F238E27FC236}">
                <a16:creationId xmlns:a16="http://schemas.microsoft.com/office/drawing/2014/main" id="{3F89E92A-5BA8-3F42-81FD-952F958B68EC}"/>
              </a:ext>
            </a:extLst>
          </p:cNvPr>
          <p:cNvSpPr>
            <a:spLocks noGrp="1"/>
          </p:cNvSpPr>
          <p:nvPr>
            <p:ph sz="quarter" idx="12"/>
          </p:nvPr>
        </p:nvSpPr>
        <p:spPr/>
        <p:txBody>
          <a:bodyPr>
            <a:normAutofit lnSpcReduction="10000"/>
          </a:bodyPr>
          <a:lstStyle/>
          <a:p>
            <a:r>
              <a:rPr lang="en-US" dirty="0"/>
              <a:t>Fall 2023</a:t>
            </a:r>
          </a:p>
        </p:txBody>
      </p:sp>
      <p:sp>
        <p:nvSpPr>
          <p:cNvPr id="6" name="Content Placeholder 1">
            <a:extLst>
              <a:ext uri="{FF2B5EF4-FFF2-40B4-BE49-F238E27FC236}">
                <a16:creationId xmlns:a16="http://schemas.microsoft.com/office/drawing/2014/main" id="{DC3E28C2-8E63-BB37-438D-64077DB5F2DB}"/>
              </a:ext>
            </a:extLst>
          </p:cNvPr>
          <p:cNvSpPr txBox="1">
            <a:spLocks/>
          </p:cNvSpPr>
          <p:nvPr/>
        </p:nvSpPr>
        <p:spPr>
          <a:xfrm>
            <a:off x="611584" y="3341266"/>
            <a:ext cx="2333625" cy="290997"/>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 typeface="Wingdings" pitchFamily="2" charset="2"/>
              <a:buNone/>
              <a:defRPr sz="1400" b="0" i="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Slides Courtesy - </a:t>
            </a:r>
            <a:r>
              <a:rPr lang="en-US" dirty="0" err="1"/>
              <a:t>Rózsa</a:t>
            </a:r>
            <a:r>
              <a:rPr lang="en-US" dirty="0"/>
              <a:t> </a:t>
            </a:r>
            <a:r>
              <a:rPr lang="en-US" dirty="0" err="1"/>
              <a:t>Záruba</a:t>
            </a:r>
            <a:endParaRPr lang="en-US" dirty="0"/>
          </a:p>
          <a:p>
            <a:endParaRPr lang="en-US" dirty="0"/>
          </a:p>
        </p:txBody>
      </p:sp>
    </p:spTree>
    <p:extLst>
      <p:ext uri="{BB962C8B-B14F-4D97-AF65-F5344CB8AC3E}">
        <p14:creationId xmlns:p14="http://schemas.microsoft.com/office/powerpoint/2010/main" val="2157239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3175-DC85-B513-42EC-E275FFFC6539}"/>
              </a:ext>
            </a:extLst>
          </p:cNvPr>
          <p:cNvSpPr>
            <a:spLocks noGrp="1"/>
          </p:cNvSpPr>
          <p:nvPr>
            <p:ph type="title"/>
          </p:nvPr>
        </p:nvSpPr>
        <p:spPr/>
        <p:txBody>
          <a:bodyPr/>
          <a:lstStyle/>
          <a:p>
            <a:r>
              <a:rPr lang="en-US" dirty="0"/>
              <a:t>Confidence Interval</a:t>
            </a:r>
          </a:p>
        </p:txBody>
      </p:sp>
      <p:sp>
        <p:nvSpPr>
          <p:cNvPr id="4" name="Content Placeholder 3">
            <a:extLst>
              <a:ext uri="{FF2B5EF4-FFF2-40B4-BE49-F238E27FC236}">
                <a16:creationId xmlns:a16="http://schemas.microsoft.com/office/drawing/2014/main" id="{001B74DC-FB4E-560E-7F37-92972FC9BC16}"/>
              </a:ext>
            </a:extLst>
          </p:cNvPr>
          <p:cNvSpPr>
            <a:spLocks noGrp="1"/>
          </p:cNvSpPr>
          <p:nvPr>
            <p:ph sz="half" idx="1"/>
          </p:nvPr>
        </p:nvSpPr>
        <p:spPr>
          <a:xfrm>
            <a:off x="457199" y="872196"/>
            <a:ext cx="8440615" cy="3713871"/>
          </a:xfrm>
        </p:spPr>
        <p:txBody>
          <a:bodyPr>
            <a:normAutofit/>
          </a:bodyPr>
          <a:lstStyle/>
          <a:p>
            <a:r>
              <a:rPr lang="en-US" sz="2400" b="0" i="0" dirty="0">
                <a:effectLst/>
              </a:rPr>
              <a:t>It is used to measure uncertainty in an estimate of a population parameter based on a sample. </a:t>
            </a:r>
          </a:p>
          <a:p>
            <a:r>
              <a:rPr lang="en-US" sz="2400" b="0" i="0" dirty="0">
                <a:effectLst/>
              </a:rPr>
              <a:t>Example, a researcher selects different </a:t>
            </a:r>
            <a:r>
              <a:rPr lang="en-US" sz="2400" u="sng" dirty="0"/>
              <a:t>samples</a:t>
            </a:r>
            <a:r>
              <a:rPr lang="en-US" sz="2400" dirty="0"/>
              <a:t> randomly from the same population and computes a confidence interval for each sample to see how it may represent the true value of the population variable. </a:t>
            </a:r>
            <a:endParaRPr lang="en-US" sz="2400" b="0" i="0" dirty="0">
              <a:effectLst/>
            </a:endParaRPr>
          </a:p>
          <a:p>
            <a:r>
              <a:rPr lang="en-US" sz="2400" b="0" i="0" dirty="0">
                <a:effectLst/>
              </a:rPr>
              <a:t>The resulting datasets are all different; some intervals include the true population parameter and others do not.</a:t>
            </a:r>
            <a:endParaRPr lang="en-US" sz="2400" dirty="0"/>
          </a:p>
        </p:txBody>
      </p:sp>
    </p:spTree>
    <p:extLst>
      <p:ext uri="{BB962C8B-B14F-4D97-AF65-F5344CB8AC3E}">
        <p14:creationId xmlns:p14="http://schemas.microsoft.com/office/powerpoint/2010/main" val="48981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509" y="128475"/>
            <a:ext cx="8246070" cy="610820"/>
          </a:xfrm>
        </p:spPr>
        <p:txBody>
          <a:bodyPr>
            <a:normAutofit fontScale="90000"/>
          </a:bodyPr>
          <a:lstStyle/>
          <a:p>
            <a:r>
              <a:rPr lang="en-US" altLang="en-US" b="1" dirty="0">
                <a:solidFill>
                  <a:schemeClr val="tx1"/>
                </a:solidFill>
                <a:ea typeface="Vitesse" charset="0"/>
                <a:cs typeface="Vitesse" charset="0"/>
              </a:rPr>
              <a:t>Confidence Interval Estimation</a:t>
            </a:r>
            <a:endParaRPr lang="en-US" b="1" dirty="0">
              <a:solidFill>
                <a:schemeClr val="tx1"/>
              </a:solidFill>
            </a:endParaRPr>
          </a:p>
        </p:txBody>
      </p:sp>
      <p:sp>
        <p:nvSpPr>
          <p:cNvPr id="3" name="Content Placeholder 2"/>
          <p:cNvSpPr>
            <a:spLocks noGrp="1"/>
          </p:cNvSpPr>
          <p:nvPr>
            <p:ph idx="1"/>
          </p:nvPr>
        </p:nvSpPr>
        <p:spPr>
          <a:xfrm>
            <a:off x="225921" y="783164"/>
            <a:ext cx="7787955" cy="3512210"/>
          </a:xfrm>
        </p:spPr>
        <p:txBody>
          <a:bodyPr/>
          <a:lstStyle/>
          <a:p>
            <a:r>
              <a:rPr lang="en-US" dirty="0">
                <a:latin typeface="Helvetica Neue" charset="0"/>
                <a:ea typeface="Helvetica Neue" charset="0"/>
                <a:cs typeface="Helvetica Neue" charset="0"/>
              </a:rPr>
              <a:t>We can derive confidence intervals for </a:t>
            </a:r>
            <a:r>
              <a:rPr lang="en-US" b="1" dirty="0" err="1">
                <a:solidFill>
                  <a:srgbClr val="000000"/>
                </a:solidFill>
                <a:latin typeface="Symbol" pitchFamily="18" charset="2"/>
              </a:rPr>
              <a:t>b</a:t>
            </a:r>
            <a:r>
              <a:rPr lang="en-US" b="1" baseline="-25000" dirty="0" err="1">
                <a:solidFill>
                  <a:srgbClr val="000000"/>
                </a:solidFill>
              </a:rPr>
              <a:t>j</a:t>
            </a:r>
            <a:endParaRPr lang="en-US" dirty="0"/>
          </a:p>
          <a:p>
            <a:pPr marL="0" indent="0">
              <a:buNone/>
            </a:pPr>
            <a:endParaRPr lang="en-US" dirty="0"/>
          </a:p>
        </p:txBody>
      </p:sp>
      <p:grpSp>
        <p:nvGrpSpPr>
          <p:cNvPr id="4" name="Group 8"/>
          <p:cNvGrpSpPr>
            <a:grpSpLocks/>
          </p:cNvGrpSpPr>
          <p:nvPr/>
        </p:nvGrpSpPr>
        <p:grpSpPr bwMode="auto">
          <a:xfrm>
            <a:off x="948028" y="1314513"/>
            <a:ext cx="3638464" cy="1447800"/>
            <a:chOff x="1728" y="2352"/>
            <a:chExt cx="2016" cy="912"/>
          </a:xfrm>
          <a:solidFill>
            <a:schemeClr val="bg1"/>
          </a:solidFill>
        </p:grpSpPr>
        <p:sp>
          <p:nvSpPr>
            <p:cNvPr id="5" name="Rectangle 6"/>
            <p:cNvSpPr>
              <a:spLocks noChangeArrowheads="1"/>
            </p:cNvSpPr>
            <p:nvPr/>
          </p:nvSpPr>
          <p:spPr bwMode="auto">
            <a:xfrm>
              <a:off x="1728" y="2352"/>
              <a:ext cx="2016" cy="912"/>
            </a:xfrm>
            <a:prstGeom prst="rect">
              <a:avLst/>
            </a:prstGeom>
            <a:grpFill/>
            <a:ln w="19050">
              <a:solidFill>
                <a:schemeClr val="tx2"/>
              </a:solidFill>
              <a:miter lim="800000"/>
              <a:headEnd/>
              <a:tailEnd/>
            </a:ln>
          </p:spPr>
          <p:txBody>
            <a:bodyPr wrap="none"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2800">
                <a:latin typeface="Times New Roman" panose="02020603050405020304" pitchFamily="18" charset="0"/>
              </a:endParaRPr>
            </a:p>
          </p:txBody>
        </p:sp>
        <p:graphicFrame>
          <p:nvGraphicFramePr>
            <p:cNvPr id="6" name="Object 1024"/>
            <p:cNvGraphicFramePr>
              <a:graphicFrameLocks noChangeAspect="1"/>
            </p:cNvGraphicFramePr>
            <p:nvPr/>
          </p:nvGraphicFramePr>
          <p:xfrm>
            <a:off x="1733" y="2497"/>
            <a:ext cx="1959" cy="631"/>
          </p:xfrm>
          <a:graphic>
            <a:graphicData uri="http://schemas.openxmlformats.org/presentationml/2006/ole">
              <mc:AlternateContent xmlns:mc="http://schemas.openxmlformats.org/markup-compatibility/2006">
                <mc:Choice xmlns:v="urn:schemas-microsoft-com:vml" Requires="v">
                  <p:oleObj name="Equation" r:id="rId2" imgW="1143000" imgH="368300" progId="Equation.3">
                    <p:embed/>
                  </p:oleObj>
                </mc:Choice>
                <mc:Fallback>
                  <p:oleObj name="Equation" r:id="rId2" imgW="1143000" imgH="368300" progId="Equation.3">
                    <p:embed/>
                    <p:pic>
                      <p:nvPicPr>
                        <p:cNvPr id="6"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 y="2497"/>
                          <a:ext cx="1959" cy="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pSp>
      <p:sp>
        <p:nvSpPr>
          <p:cNvPr id="7" name="TextBox 6"/>
          <p:cNvSpPr txBox="1"/>
          <p:nvPr/>
        </p:nvSpPr>
        <p:spPr>
          <a:xfrm>
            <a:off x="14492" y="2911088"/>
            <a:ext cx="9144000" cy="861770"/>
          </a:xfrm>
          <a:prstGeom prst="rect">
            <a:avLst/>
          </a:prstGeom>
          <a:solidFill>
            <a:schemeClr val="bg1"/>
          </a:solidFill>
          <a:ln w="19050">
            <a:solidFill>
              <a:schemeClr val="tx2"/>
            </a:solidFill>
          </a:ln>
        </p:spPr>
        <p:txBody>
          <a:bodyPr wrap="square" lIns="121917" tIns="60958" rIns="121917" bIns="60958">
            <a:spAutoFit/>
          </a:bodyPr>
          <a:lstStyle/>
          <a:p>
            <a:pPr marL="457189" indent="-457189">
              <a:buFont typeface="Arial" panose="020B0604020202020204" pitchFamily="34" charset="0"/>
              <a:buChar char="•"/>
              <a:defRPr/>
            </a:pPr>
            <a:r>
              <a:rPr lang="en-US" sz="2400" b="1" dirty="0">
                <a:latin typeface="Helvetica Neue" charset="0"/>
                <a:ea typeface="Helvetica Neue" charset="0"/>
                <a:cs typeface="Helvetica Neue" charset="0"/>
              </a:rPr>
              <a:t>Is</a:t>
            </a:r>
            <a:r>
              <a:rPr lang="en-US" sz="2400" b="1" dirty="0">
                <a:latin typeface="+mn-lt"/>
                <a:ea typeface="+mn-ea"/>
              </a:rPr>
              <a:t> </a:t>
            </a:r>
            <a:r>
              <a:rPr lang="en-US" sz="2400" b="1" dirty="0" err="1">
                <a:latin typeface="Symbol" pitchFamily="18" charset="2"/>
                <a:ea typeface="+mn-ea"/>
              </a:rPr>
              <a:t>b</a:t>
            </a:r>
            <a:r>
              <a:rPr lang="en-US" sz="2400" b="1" baseline="-25000" dirty="0" err="1">
                <a:ea typeface="+mn-ea"/>
              </a:rPr>
              <a:t>j</a:t>
            </a:r>
            <a:r>
              <a:rPr lang="en-US" sz="2400" b="1" baseline="-25000" dirty="0">
                <a:ea typeface="+mn-ea"/>
              </a:rPr>
              <a:t>  </a:t>
            </a:r>
            <a:r>
              <a:rPr lang="en-US" sz="2400" b="1" dirty="0">
                <a:solidFill>
                  <a:srgbClr val="000000"/>
                </a:solidFill>
                <a:latin typeface="Helvetica Neue" charset="0"/>
                <a:ea typeface="Helvetica Neue" charset="0"/>
                <a:cs typeface="Helvetica Neue" charset="0"/>
              </a:rPr>
              <a:t>statistically significant? Check whether zero is in the confidence interval</a:t>
            </a:r>
          </a:p>
        </p:txBody>
      </p:sp>
    </p:spTree>
    <p:extLst>
      <p:ext uri="{BB962C8B-B14F-4D97-AF65-F5344CB8AC3E}">
        <p14:creationId xmlns:p14="http://schemas.microsoft.com/office/powerpoint/2010/main" val="255574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6" y="128475"/>
            <a:ext cx="8246070" cy="610820"/>
          </a:xfrm>
        </p:spPr>
        <p:txBody>
          <a:bodyPr>
            <a:normAutofit fontScale="90000"/>
          </a:bodyPr>
          <a:lstStyle/>
          <a:p>
            <a:r>
              <a:rPr lang="en-US" altLang="en-US" b="1" dirty="0">
                <a:solidFill>
                  <a:schemeClr val="tx1"/>
                </a:solidFill>
                <a:ea typeface="Vitesse" charset="0"/>
                <a:cs typeface="Vitesse" charset="0"/>
              </a:rPr>
              <a:t>Testing Statistical Significance</a:t>
            </a:r>
            <a:endParaRPr lang="en-US" b="1" dirty="0">
              <a:solidFill>
                <a:schemeClr val="tx1"/>
              </a:solidFill>
            </a:endParaRPr>
          </a:p>
        </p:txBody>
      </p:sp>
      <p:sp>
        <p:nvSpPr>
          <p:cNvPr id="3" name="Content Placeholder 2"/>
          <p:cNvSpPr>
            <a:spLocks noGrp="1"/>
          </p:cNvSpPr>
          <p:nvPr>
            <p:ph idx="1"/>
          </p:nvPr>
        </p:nvSpPr>
        <p:spPr>
          <a:xfrm>
            <a:off x="378628" y="815645"/>
            <a:ext cx="8246070" cy="3512210"/>
          </a:xfrm>
        </p:spPr>
        <p:txBody>
          <a:bodyPr>
            <a:noAutofit/>
          </a:bodyPr>
          <a:lstStyle/>
          <a:p>
            <a:pPr marL="0" indent="0">
              <a:spcBef>
                <a:spcPct val="50000"/>
              </a:spcBef>
              <a:buNone/>
            </a:pPr>
            <a:r>
              <a:rPr lang="en-US" altLang="en-US" sz="2000" dirty="0">
                <a:ea typeface="Helvetica Neue" charset="0"/>
                <a:cs typeface="Helvetica Neue" charset="0"/>
              </a:rPr>
              <a:t>Test for statistical significance of β</a:t>
            </a:r>
            <a:r>
              <a:rPr lang="en-US" altLang="en-US" sz="2000" baseline="-25000" dirty="0">
                <a:ea typeface="Helvetica Neue" charset="0"/>
                <a:cs typeface="Helvetica Neue" charset="0"/>
              </a:rPr>
              <a:t>j </a:t>
            </a:r>
            <a:r>
              <a:rPr lang="en-US" altLang="en-US" sz="2000" b="1" dirty="0">
                <a:solidFill>
                  <a:srgbClr val="FF0000"/>
                </a:solidFill>
                <a:ea typeface="Helvetica Neue" charset="0"/>
                <a:cs typeface="Helvetica Neue" charset="0"/>
              </a:rPr>
              <a:t>given all other predicting variables in the model</a:t>
            </a:r>
            <a:r>
              <a:rPr lang="en-US" altLang="en-US" sz="2000" dirty="0">
                <a:ea typeface="Helvetica Neue" charset="0"/>
                <a:cs typeface="Helvetica Neue" charset="0"/>
              </a:rPr>
              <a:t> by using the t-test for</a:t>
            </a:r>
          </a:p>
          <a:p>
            <a:pPr marL="0" indent="0">
              <a:spcBef>
                <a:spcPct val="50000"/>
              </a:spcBef>
              <a:buNone/>
            </a:pPr>
            <a:r>
              <a:rPr lang="en-US" altLang="en-US" sz="2000" b="1" dirty="0"/>
              <a:t>H</a:t>
            </a:r>
            <a:r>
              <a:rPr lang="en-US" altLang="en-US" sz="2000" b="1" baseline="-25000" dirty="0"/>
              <a:t>0</a:t>
            </a:r>
            <a:r>
              <a:rPr lang="en-US" altLang="en-US" sz="2000" b="1" dirty="0"/>
              <a:t>:   </a:t>
            </a:r>
            <a:r>
              <a:rPr lang="en-US" altLang="en-US" sz="2000" dirty="0">
                <a:ea typeface="Helvetica Neue" charset="0"/>
                <a:cs typeface="Helvetica Neue" charset="0"/>
              </a:rPr>
              <a:t>β</a:t>
            </a:r>
            <a:r>
              <a:rPr lang="en-US" altLang="en-US" sz="2000" b="1" baseline="-25000" dirty="0"/>
              <a:t>j</a:t>
            </a:r>
            <a:r>
              <a:rPr lang="en-US" altLang="en-US" sz="2000" b="1" dirty="0"/>
              <a:t> = 0 vs. H</a:t>
            </a:r>
            <a:r>
              <a:rPr lang="en-US" altLang="en-US" sz="2000" b="1" baseline="-25000" dirty="0"/>
              <a:t>a</a:t>
            </a:r>
            <a:r>
              <a:rPr lang="en-US" altLang="en-US" sz="2000" b="1" dirty="0"/>
              <a:t>: </a:t>
            </a:r>
            <a:r>
              <a:rPr lang="en-US" altLang="en-US" sz="2000" dirty="0">
                <a:ea typeface="Helvetica Neue" charset="0"/>
                <a:cs typeface="Helvetica Neue" charset="0"/>
              </a:rPr>
              <a:t>β</a:t>
            </a:r>
            <a:r>
              <a:rPr lang="en-US" altLang="en-US" sz="2000" b="1" baseline="-25000" dirty="0"/>
              <a:t>j</a:t>
            </a:r>
            <a:r>
              <a:rPr lang="en-US" altLang="en-US" sz="2000" b="1" dirty="0"/>
              <a:t> ≠</a:t>
            </a:r>
            <a:r>
              <a:rPr lang="en-US" altLang="en-US" sz="2000" b="1" dirty="0">
                <a:sym typeface="Math1" pitchFamily="2" charset="2"/>
              </a:rPr>
              <a:t> 0</a:t>
            </a:r>
          </a:p>
          <a:p>
            <a:pPr>
              <a:spcBef>
                <a:spcPct val="50000"/>
              </a:spcBef>
            </a:pPr>
            <a:r>
              <a:rPr lang="en-US" altLang="en-US" sz="2000" dirty="0">
                <a:ea typeface="Helvetica Neue" charset="0"/>
                <a:cs typeface="Helvetica Neue" charset="0"/>
              </a:rPr>
              <a:t>We reject H</a:t>
            </a:r>
            <a:r>
              <a:rPr lang="en-US" altLang="en-US" sz="2000" baseline="-25000" dirty="0">
                <a:ea typeface="Helvetica Neue" charset="0"/>
                <a:cs typeface="Helvetica Neue" charset="0"/>
              </a:rPr>
              <a:t>0</a:t>
            </a:r>
            <a:r>
              <a:rPr lang="en-US" altLang="en-US" sz="2000" dirty="0">
                <a:ea typeface="Helvetica Neue" charset="0"/>
                <a:cs typeface="Helvetica Neue" charset="0"/>
              </a:rPr>
              <a:t> if </a:t>
            </a:r>
            <a:r>
              <a:rPr lang="en-US" altLang="en-US" sz="2000" b="1" dirty="0">
                <a:solidFill>
                  <a:srgbClr val="FF0000"/>
                </a:solidFill>
                <a:ea typeface="Helvetica Neue" charset="0"/>
                <a:cs typeface="Helvetica Neue" charset="0"/>
              </a:rPr>
              <a:t>|t|</a:t>
            </a:r>
            <a:r>
              <a:rPr lang="en-US" altLang="en-US" sz="2000" dirty="0">
                <a:ea typeface="Helvetica Neue" charset="0"/>
                <a:cs typeface="Helvetica Neue" charset="0"/>
              </a:rPr>
              <a:t> gets too large. </a:t>
            </a:r>
          </a:p>
          <a:p>
            <a:pPr>
              <a:spcBef>
                <a:spcPct val="50000"/>
              </a:spcBef>
            </a:pPr>
            <a:r>
              <a:rPr lang="en-US" altLang="en-US" sz="2000" dirty="0">
                <a:ea typeface="Helvetica Neue" charset="0"/>
                <a:cs typeface="Helvetica Neue" charset="0"/>
              </a:rPr>
              <a:t>We interpret this as β</a:t>
            </a:r>
            <a:r>
              <a:rPr lang="en-US" altLang="en-US" sz="2000" baseline="-25000" dirty="0"/>
              <a:t>j </a:t>
            </a:r>
            <a:r>
              <a:rPr lang="en-US" altLang="en-US" sz="2000" dirty="0">
                <a:ea typeface="Helvetica Neue" charset="0"/>
                <a:cs typeface="Helvetica Neue" charset="0"/>
              </a:rPr>
              <a:t>being statistically significant if the null hypothesis is rejected.</a:t>
            </a:r>
          </a:p>
          <a:p>
            <a:pPr>
              <a:spcBef>
                <a:spcPct val="50000"/>
              </a:spcBef>
            </a:pPr>
            <a:r>
              <a:rPr lang="en-US" altLang="en-US" sz="2000" dirty="0">
                <a:ea typeface="Helvetica Neue" charset="0"/>
                <a:cs typeface="Helvetica Neue" charset="0"/>
              </a:rPr>
              <a:t>Or look at the p-value and if it is very small reject the null hypothesis</a:t>
            </a:r>
            <a:endParaRPr lang="en-US" altLang="en-US" sz="2000" dirty="0">
              <a:ea typeface="Helvetica Neue" charset="0"/>
              <a:cs typeface="Helvetica Neue" charset="0"/>
              <a:sym typeface="Math1" pitchFamily="2" charset="2"/>
            </a:endParaRPr>
          </a:p>
          <a:p>
            <a:pPr marL="0" indent="0">
              <a:buNone/>
            </a:pPr>
            <a:endParaRPr lang="en-US" sz="2400" dirty="0"/>
          </a:p>
        </p:txBody>
      </p:sp>
    </p:spTree>
    <p:extLst>
      <p:ext uri="{BB962C8B-B14F-4D97-AF65-F5344CB8AC3E}">
        <p14:creationId xmlns:p14="http://schemas.microsoft.com/office/powerpoint/2010/main" val="326814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128470"/>
            <a:ext cx="8229600" cy="722625"/>
          </a:xfrm>
        </p:spPr>
        <p:txBody>
          <a:bodyPr>
            <a:noAutofit/>
          </a:bodyPr>
          <a:lstStyle/>
          <a:p>
            <a:r>
              <a:rPr lang="en-US" dirty="0"/>
              <a:t>OLS Output Confidence Intervals</a:t>
            </a:r>
          </a:p>
        </p:txBody>
      </p:sp>
      <p:pic>
        <p:nvPicPr>
          <p:cNvPr id="5127"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596457" y="851095"/>
            <a:ext cx="4000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90550" y="890587"/>
            <a:ext cx="37719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2987800" y="851095"/>
            <a:ext cx="1527050" cy="2290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306133" y="599477"/>
            <a:ext cx="1331628" cy="139690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616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128470"/>
            <a:ext cx="8229600" cy="991426"/>
          </a:xfrm>
        </p:spPr>
        <p:txBody>
          <a:bodyPr>
            <a:noAutofit/>
          </a:bodyPr>
          <a:lstStyle/>
          <a:p>
            <a:r>
              <a:rPr lang="en-US" dirty="0"/>
              <a:t>OLS Output T-stat/P-value</a:t>
            </a:r>
          </a:p>
        </p:txBody>
      </p:sp>
      <p:pic>
        <p:nvPicPr>
          <p:cNvPr id="5127"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81789" y="854227"/>
            <a:ext cx="40005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90550" y="962807"/>
            <a:ext cx="3771900" cy="336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2281424" y="854227"/>
            <a:ext cx="1068935" cy="2290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24036" y="802832"/>
            <a:ext cx="1068935" cy="12797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88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tx1"/>
                </a:solidFill>
              </a:rPr>
              <a:t>Confidence Interval </a:t>
            </a:r>
            <a:r>
              <a:rPr lang="en-US" dirty="0"/>
              <a:t>C</a:t>
            </a:r>
            <a:r>
              <a:rPr lang="en-US" dirty="0">
                <a:solidFill>
                  <a:schemeClr val="tx1"/>
                </a:solidFill>
              </a:rPr>
              <a:t>omparison</a:t>
            </a:r>
          </a:p>
        </p:txBody>
      </p:sp>
      <p:sp>
        <p:nvSpPr>
          <p:cNvPr id="5" name="Text Placeholder 4"/>
          <p:cNvSpPr>
            <a:spLocks noGrp="1"/>
          </p:cNvSpPr>
          <p:nvPr>
            <p:ph type="body" idx="1"/>
          </p:nvPr>
        </p:nvSpPr>
        <p:spPr>
          <a:xfrm>
            <a:off x="536879" y="1106148"/>
            <a:ext cx="4040188" cy="479822"/>
          </a:xfrm>
        </p:spPr>
        <p:txBody>
          <a:bodyPr/>
          <a:lstStyle/>
          <a:p>
            <a:r>
              <a:rPr lang="en-US" dirty="0"/>
              <a:t>95% confidence interval</a:t>
            </a:r>
          </a:p>
        </p:txBody>
      </p:sp>
      <p:sp>
        <p:nvSpPr>
          <p:cNvPr id="7" name="Text Placeholder 6"/>
          <p:cNvSpPr>
            <a:spLocks noGrp="1"/>
          </p:cNvSpPr>
          <p:nvPr>
            <p:ph type="body" sz="quarter" idx="3"/>
          </p:nvPr>
        </p:nvSpPr>
        <p:spPr>
          <a:xfrm>
            <a:off x="4577067" y="1081367"/>
            <a:ext cx="4041775" cy="479822"/>
          </a:xfrm>
        </p:spPr>
        <p:txBody>
          <a:bodyPr/>
          <a:lstStyle/>
          <a:p>
            <a:r>
              <a:rPr lang="en-US" dirty="0"/>
              <a:t>99% confidence interval</a:t>
            </a:r>
          </a:p>
        </p:txBody>
      </p:sp>
      <p:pic>
        <p:nvPicPr>
          <p:cNvPr id="7170"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42472" y="1782762"/>
            <a:ext cx="343852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4926316" y="1792287"/>
            <a:ext cx="3343275"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136137" y="3353235"/>
            <a:ext cx="6871725" cy="461665"/>
          </a:xfrm>
          <a:prstGeom prst="rect">
            <a:avLst/>
          </a:prstGeom>
          <a:noFill/>
        </p:spPr>
        <p:txBody>
          <a:bodyPr wrap="square" rtlCol="0">
            <a:spAutoFit/>
          </a:bodyPr>
          <a:lstStyle/>
          <a:p>
            <a:pPr algn="ctr"/>
            <a:r>
              <a:rPr lang="en-US" sz="2400" b="1" dirty="0">
                <a:solidFill>
                  <a:srgbClr val="FF0000"/>
                </a:solidFill>
              </a:rPr>
              <a:t>What do you notice?</a:t>
            </a:r>
          </a:p>
        </p:txBody>
      </p:sp>
    </p:spTree>
    <p:extLst>
      <p:ext uri="{BB962C8B-B14F-4D97-AF65-F5344CB8AC3E}">
        <p14:creationId xmlns:p14="http://schemas.microsoft.com/office/powerpoint/2010/main" val="4047675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6879" y="1005783"/>
            <a:ext cx="8653896" cy="3416318"/>
          </a:xfrm>
          <a:prstGeom prst="rect">
            <a:avLst/>
          </a:prstGeom>
          <a:noFill/>
        </p:spPr>
        <p:txBody>
          <a:bodyPr wrap="square" lIns="91438" tIns="45719" rIns="91438" bIns="45719" rtlCol="0">
            <a:spAutoFit/>
          </a:bodyPr>
          <a:lstStyle/>
          <a:p>
            <a:r>
              <a:rPr lang="en-US" b="1" dirty="0">
                <a:latin typeface="Helvetica Neue" charset="0"/>
                <a:ea typeface="Helvetica Neue" charset="0"/>
                <a:cs typeface="Helvetica Neue" charset="0"/>
              </a:rPr>
              <a:t>Goodness of Fit test:</a:t>
            </a:r>
          </a:p>
          <a:p>
            <a:endParaRPr lang="en-US" b="1" dirty="0">
              <a:latin typeface="Helvetica Neue" charset="0"/>
              <a:ea typeface="Helvetica Neue" charset="0"/>
              <a:cs typeface="Helvetica Neue" charset="0"/>
            </a:endParaRPr>
          </a:p>
          <a:p>
            <a:r>
              <a:rPr lang="en-US" b="1" dirty="0">
                <a:latin typeface="Helvetica Neue" charset="0"/>
                <a:ea typeface="Helvetica Neue" charset="0"/>
                <a:cs typeface="Helvetica Neue" charset="0"/>
              </a:rPr>
              <a:t>It is an F-test</a:t>
            </a:r>
          </a:p>
          <a:p>
            <a:pPr>
              <a:lnSpc>
                <a:spcPct val="150000"/>
              </a:lnSpc>
            </a:pPr>
            <a:r>
              <a:rPr lang="en-US" b="1" i="1" dirty="0"/>
              <a:t>H</a:t>
            </a:r>
            <a:r>
              <a:rPr lang="en-US" b="1" baseline="-25000" dirty="0"/>
              <a:t>0</a:t>
            </a:r>
            <a:r>
              <a:rPr lang="en-US" altLang="en-US" b="1" dirty="0"/>
              <a:t> : </a:t>
            </a:r>
            <a:r>
              <a:rPr lang="en-US" altLang="en-US" b="1" dirty="0">
                <a:latin typeface="Symbol" panose="05050102010706020507" pitchFamily="18" charset="2"/>
              </a:rPr>
              <a:t>b</a:t>
            </a:r>
            <a:r>
              <a:rPr lang="en-US" altLang="en-US" b="1" baseline="-25000" dirty="0"/>
              <a:t>0</a:t>
            </a:r>
            <a:r>
              <a:rPr lang="en-US" altLang="en-US" b="1" dirty="0"/>
              <a:t>= </a:t>
            </a:r>
            <a:r>
              <a:rPr lang="en-US" altLang="en-US" b="1" dirty="0">
                <a:latin typeface="Symbol" panose="05050102010706020507" pitchFamily="18" charset="2"/>
              </a:rPr>
              <a:t>b</a:t>
            </a:r>
            <a:r>
              <a:rPr lang="en-US" altLang="en-US" b="1" baseline="-25000" dirty="0"/>
              <a:t>1</a:t>
            </a:r>
            <a:r>
              <a:rPr lang="en-US" altLang="en-US" b="1" dirty="0"/>
              <a:t> =…=</a:t>
            </a:r>
            <a:r>
              <a:rPr lang="en-US" altLang="en-US" b="1" dirty="0">
                <a:latin typeface="Symbol" panose="05050102010706020507" pitchFamily="18" charset="2"/>
              </a:rPr>
              <a:t> b</a:t>
            </a:r>
            <a:r>
              <a:rPr lang="en-US" altLang="en-US" b="1" baseline="-25000" dirty="0"/>
              <a:t>p</a:t>
            </a:r>
            <a:r>
              <a:rPr lang="en-US" altLang="en-US" b="1" dirty="0"/>
              <a:t>=0</a:t>
            </a:r>
          </a:p>
          <a:p>
            <a:pPr>
              <a:lnSpc>
                <a:spcPct val="150000"/>
              </a:lnSpc>
            </a:pPr>
            <a:r>
              <a:rPr lang="en-US" b="1" i="1" dirty="0"/>
              <a:t>H</a:t>
            </a:r>
            <a:r>
              <a:rPr lang="en-US" b="1" baseline="-25000" dirty="0"/>
              <a:t>A</a:t>
            </a:r>
            <a:r>
              <a:rPr lang="en-US" altLang="en-US" b="1" dirty="0"/>
              <a:t> : at least one of them ≠ 0</a:t>
            </a:r>
          </a:p>
          <a:p>
            <a:pPr>
              <a:lnSpc>
                <a:spcPct val="150000"/>
              </a:lnSpc>
            </a:pPr>
            <a:endParaRPr lang="en-US" altLang="en-US" b="1" baseline="-25000" dirty="0"/>
          </a:p>
          <a:p>
            <a:r>
              <a:rPr lang="en-US" dirty="0">
                <a:ea typeface="Helvetica Neue" charset="0"/>
                <a:cs typeface="Helvetica Neue" charset="0"/>
              </a:rPr>
              <a:t>We reject H</a:t>
            </a:r>
            <a:r>
              <a:rPr lang="en-US" baseline="-25000" dirty="0">
                <a:ea typeface="Helvetica Neue" charset="0"/>
                <a:cs typeface="Helvetica Neue" charset="0"/>
              </a:rPr>
              <a:t>0</a:t>
            </a:r>
            <a:r>
              <a:rPr lang="en-US" dirty="0">
                <a:ea typeface="Helvetica Neue" charset="0"/>
                <a:cs typeface="Helvetica Neue" charset="0"/>
              </a:rPr>
              <a:t> if F-statistic is large (F-statistic&gt;F</a:t>
            </a:r>
            <a:r>
              <a:rPr lang="el-GR" baseline="-25000" dirty="0">
                <a:ea typeface="Helvetica Neue" charset="0"/>
                <a:cs typeface="Helvetica Neue" charset="0"/>
              </a:rPr>
              <a:t>α</a:t>
            </a:r>
            <a:r>
              <a:rPr lang="en-US" baseline="-25000" dirty="0">
                <a:ea typeface="Helvetica Neue" charset="0"/>
                <a:cs typeface="Helvetica Neue" charset="0"/>
              </a:rPr>
              <a:t>,p,n-p-1</a:t>
            </a:r>
            <a:r>
              <a:rPr lang="en-US" dirty="0">
                <a:ea typeface="Helvetica Neue" charset="0"/>
                <a:cs typeface="Helvetica Neue" charset="0"/>
              </a:rPr>
              <a:t>); Which means that at least one of the coefficients is different from zero at the </a:t>
            </a:r>
            <a:r>
              <a:rPr lang="el-GR" dirty="0">
                <a:ea typeface="Helvetica Neue" charset="0"/>
                <a:cs typeface="Helvetica Neue" charset="0"/>
              </a:rPr>
              <a:t>α</a:t>
            </a:r>
            <a:r>
              <a:rPr lang="en-US" dirty="0">
                <a:ea typeface="Helvetica Neue" charset="0"/>
                <a:cs typeface="Helvetica Neue" charset="0"/>
              </a:rPr>
              <a:t> significant level.</a:t>
            </a:r>
          </a:p>
          <a:p>
            <a:r>
              <a:rPr lang="en-US" dirty="0">
                <a:ea typeface="Helvetica Neue" charset="0"/>
                <a:cs typeface="Helvetica Neue" charset="0"/>
              </a:rPr>
              <a:t>The p-value of the test is: P(F</a:t>
            </a:r>
            <a:r>
              <a:rPr lang="en-US" baseline="-25000" dirty="0">
                <a:ea typeface="Helvetica Neue" charset="0"/>
                <a:cs typeface="Helvetica Neue" charset="0"/>
              </a:rPr>
              <a:t>p,n-p-1</a:t>
            </a:r>
            <a:r>
              <a:rPr lang="en-US" dirty="0">
                <a:ea typeface="Helvetica Neue" charset="0"/>
                <a:cs typeface="Helvetica Neue" charset="0"/>
              </a:rPr>
              <a:t> &gt; F-statistic) where F</a:t>
            </a:r>
            <a:r>
              <a:rPr lang="en-US" baseline="-25000" dirty="0">
                <a:ea typeface="Helvetica Neue" charset="0"/>
                <a:cs typeface="Helvetica Neue" charset="0"/>
              </a:rPr>
              <a:t>p,n-p-1  </a:t>
            </a:r>
            <a:r>
              <a:rPr lang="en-US" dirty="0">
                <a:ea typeface="Helvetica Neue" charset="0"/>
                <a:cs typeface="Helvetica Neue" charset="0"/>
              </a:rPr>
              <a:t>is the F-distribution with p and n-p-1 degrees of freedom.</a:t>
            </a:r>
          </a:p>
          <a:p>
            <a:endParaRPr lang="en-US"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290804" y="49597"/>
            <a:ext cx="8562392" cy="1019548"/>
          </a:xfrm>
        </p:spPr>
        <p:txBody>
          <a:bodyPr>
            <a:noAutofit/>
          </a:bodyPr>
          <a:lstStyle/>
          <a:p>
            <a:r>
              <a:rPr lang="en-US" altLang="en-US" dirty="0">
                <a:ea typeface="Vitesse" charset="0"/>
                <a:cs typeface="Vitesse" charset="0"/>
              </a:rPr>
              <a:t>Testing Overall Regression</a:t>
            </a:r>
            <a:br>
              <a:rPr lang="en-US" altLang="en-US" dirty="0">
                <a:ea typeface="Vitesse" charset="0"/>
                <a:cs typeface="Vitesse" charset="0"/>
              </a:rPr>
            </a:br>
            <a:r>
              <a:rPr lang="en-US" altLang="en-US" dirty="0">
                <a:ea typeface="Vitesse" charset="0"/>
                <a:cs typeface="Vitesse" charset="0"/>
              </a:rPr>
              <a:t>Goodness of Fit test</a:t>
            </a:r>
            <a:endParaRPr lang="en-US" dirty="0">
              <a:ea typeface="Vitesse" charset="0"/>
              <a:cs typeface="Vitesse" charset="0"/>
            </a:endParaRPr>
          </a:p>
        </p:txBody>
      </p:sp>
    </p:spTree>
    <p:extLst>
      <p:ext uri="{BB962C8B-B14F-4D97-AF65-F5344CB8AC3E}">
        <p14:creationId xmlns:p14="http://schemas.microsoft.com/office/powerpoint/2010/main" val="38644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C1135-9089-10CD-CF14-3C4D6D64CB36}"/>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E143257B-7E02-AA03-9B8D-2F0D6EE04B96}"/>
              </a:ext>
            </a:extLst>
          </p:cNvPr>
          <p:cNvSpPr>
            <a:spLocks noGrp="1"/>
          </p:cNvSpPr>
          <p:nvPr>
            <p:ph type="pic" sz="quarter" idx="10"/>
          </p:nvPr>
        </p:nvSpPr>
        <p:spPr/>
        <p:txBody>
          <a:bodyPr/>
          <a:lstStyle/>
          <a:p>
            <a:endParaRPr lang="en-US" dirty="0"/>
          </a:p>
        </p:txBody>
      </p:sp>
      <p:pic>
        <p:nvPicPr>
          <p:cNvPr id="5" name="Picture 4">
            <a:extLst>
              <a:ext uri="{FF2B5EF4-FFF2-40B4-BE49-F238E27FC236}">
                <a16:creationId xmlns:a16="http://schemas.microsoft.com/office/drawing/2014/main" id="{E54E3286-2881-9393-262B-039D7A38AA7B}"/>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5684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225601" y="1902761"/>
            <a:ext cx="3081902" cy="59349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425"/>
          </a:p>
        </p:txBody>
      </p:sp>
      <p:sp>
        <p:nvSpPr>
          <p:cNvPr id="11" name="Right Arrow 10"/>
          <p:cNvSpPr/>
          <p:nvPr/>
        </p:nvSpPr>
        <p:spPr>
          <a:xfrm>
            <a:off x="4479691" y="1941815"/>
            <a:ext cx="645673" cy="229006"/>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425"/>
          </a:p>
        </p:txBody>
      </p:sp>
      <p:sp>
        <p:nvSpPr>
          <p:cNvPr id="18" name="TextBox 17"/>
          <p:cNvSpPr txBox="1"/>
          <p:nvPr/>
        </p:nvSpPr>
        <p:spPr>
          <a:xfrm>
            <a:off x="5364079" y="1865411"/>
            <a:ext cx="2943424" cy="1408076"/>
          </a:xfrm>
          <a:prstGeom prst="rect">
            <a:avLst/>
          </a:prstGeom>
          <a:noFill/>
          <a:ln w="19050">
            <a:noFill/>
          </a:ln>
        </p:spPr>
        <p:txBody>
          <a:bodyPr wrap="square" lIns="91438" tIns="45719" rIns="91438" bIns="45719" rtlCol="0">
            <a:spAutoFit/>
          </a:bodyPr>
          <a:lstStyle/>
          <a:p>
            <a:r>
              <a:rPr lang="en-US" sz="1425" b="1" dirty="0">
                <a:latin typeface="Helvetica Neue" charset="0"/>
                <a:ea typeface="Helvetica Neue" charset="0"/>
                <a:cs typeface="Helvetica Neue" charset="0"/>
              </a:rPr>
              <a:t>c. Test for overall regression</a:t>
            </a:r>
            <a:endParaRPr lang="en-US" sz="1425" dirty="0">
              <a:latin typeface="Helvetica Neue" charset="0"/>
              <a:ea typeface="Helvetica Neue" charset="0"/>
              <a:cs typeface="Helvetica Neue" charset="0"/>
            </a:endParaRPr>
          </a:p>
          <a:p>
            <a:r>
              <a:rPr lang="en-US" sz="1425" b="1" dirty="0">
                <a:latin typeface="Helvetica Neue" charset="0"/>
                <a:ea typeface="Helvetica Neue" charset="0"/>
                <a:cs typeface="Helvetica Neue" charset="0"/>
              </a:rPr>
              <a:t>F-value=51.91, p-value ≈ 0</a:t>
            </a:r>
          </a:p>
          <a:p>
            <a:endParaRPr lang="en-US" sz="1425" b="1" dirty="0">
              <a:latin typeface="Helvetica Neue" charset="0"/>
              <a:ea typeface="Helvetica Neue" charset="0"/>
              <a:cs typeface="Helvetica Neue" charset="0"/>
            </a:endParaRPr>
          </a:p>
          <a:p>
            <a:r>
              <a:rPr lang="en-US" sz="1425" b="1" dirty="0">
                <a:solidFill>
                  <a:srgbClr val="FF0000"/>
                </a:solidFill>
                <a:latin typeface="Helvetica Neue" charset="0"/>
                <a:ea typeface="Helvetica Neue" charset="0"/>
                <a:cs typeface="Helvetica Neue" charset="0"/>
              </a:rPr>
              <a:t>Reject the null, at least one of the variables have explanatory power</a:t>
            </a:r>
          </a:p>
        </p:txBody>
      </p:sp>
      <p:sp>
        <p:nvSpPr>
          <p:cNvPr id="21" name="Title 1"/>
          <p:cNvSpPr txBox="1">
            <a:spLocks/>
          </p:cNvSpPr>
          <p:nvPr/>
        </p:nvSpPr>
        <p:spPr>
          <a:xfrm>
            <a:off x="381000" y="253602"/>
            <a:ext cx="8382000" cy="458780"/>
          </a:xfrm>
          <a:prstGeom prst="rect">
            <a:avLst/>
          </a:prstGeom>
        </p:spPr>
        <p:txBody>
          <a:bodyPr lIns="91438" tIns="45719" rIns="91438" bIns="45719"/>
          <a:lstStyle>
            <a:lvl1pPr algn="l" defTabSz="457200" rtl="0" eaLnBrk="1" latinLnBrk="0" hangingPunct="1">
              <a:spcBef>
                <a:spcPct val="0"/>
              </a:spcBef>
              <a:buNone/>
              <a:defRPr lang="en-US" sz="4000" kern="1200" dirty="0">
                <a:solidFill>
                  <a:schemeClr val="tx1"/>
                </a:solidFill>
                <a:latin typeface="Vitesse Bold"/>
                <a:ea typeface="+mj-ea"/>
                <a:cs typeface="Vitesse Bold"/>
              </a:defRPr>
            </a:lvl1pPr>
          </a:lstStyle>
          <a:p>
            <a:pPr algn="ctr">
              <a:lnSpc>
                <a:spcPts val="3400"/>
              </a:lnSpc>
            </a:pPr>
            <a:r>
              <a:rPr lang="en-US" altLang="en-US" sz="3600" b="1" dirty="0">
                <a:latin typeface="Arial" panose="020B0604020202020204" pitchFamily="34" charset="0"/>
                <a:ea typeface="Vitesse" charset="0"/>
                <a:cs typeface="Arial" panose="020B0604020202020204" pitchFamily="34" charset="0"/>
              </a:rPr>
              <a:t>Example:  Goodness of Fit test</a:t>
            </a:r>
            <a:endParaRPr lang="en-US" sz="3600" b="1" dirty="0">
              <a:latin typeface="Arial" panose="020B0604020202020204" pitchFamily="34" charset="0"/>
              <a:ea typeface="Vitesse" charset="0"/>
              <a:cs typeface="Arial" panose="020B0604020202020204" pitchFamily="34" charset="0"/>
            </a:endParaRPr>
          </a:p>
        </p:txBody>
      </p:sp>
      <p:pic>
        <p:nvPicPr>
          <p:cNvPr id="23" name="Picture 2">
            <a:extLst>
              <a:ext uri="{FF2B5EF4-FFF2-40B4-BE49-F238E27FC236}">
                <a16:creationId xmlns:a16="http://schemas.microsoft.com/office/drawing/2014/main" id="{0B247788-EA5F-4EDD-98E1-2C24109BA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1191333"/>
            <a:ext cx="400050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4582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1615-49A0-CC1E-E336-B8665574EFBE}"/>
              </a:ext>
            </a:extLst>
          </p:cNvPr>
          <p:cNvSpPr>
            <a:spLocks noGrp="1"/>
          </p:cNvSpPr>
          <p:nvPr>
            <p:ph type="title"/>
          </p:nvPr>
        </p:nvSpPr>
        <p:spPr/>
        <p:txBody>
          <a:bodyPr/>
          <a:lstStyle/>
          <a:p>
            <a:r>
              <a:rPr lang="en-US" dirty="0"/>
              <a:t>ANOVA</a:t>
            </a:r>
          </a:p>
        </p:txBody>
      </p:sp>
    </p:spTree>
    <p:extLst>
      <p:ext uri="{BB962C8B-B14F-4D97-AF65-F5344CB8AC3E}">
        <p14:creationId xmlns:p14="http://schemas.microsoft.com/office/powerpoint/2010/main" val="143307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0956" y="112014"/>
            <a:ext cx="8122088" cy="703911"/>
          </a:xfrm>
        </p:spPr>
        <p:txBody>
          <a:bodyPr/>
          <a:lstStyle/>
          <a:p>
            <a:r>
              <a:rPr lang="en-US" altLang="en-US" dirty="0">
                <a:ea typeface="Vitesse" charset="0"/>
              </a:rPr>
              <a:t>Simple Linear Regression: Model</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idx="1"/>
              </p:nvPr>
            </p:nvSpPr>
            <p:spPr>
              <a:xfrm>
                <a:off x="771908" y="815925"/>
                <a:ext cx="7195436" cy="3652124"/>
              </a:xfrm>
            </p:spPr>
            <p:txBody>
              <a:bodyPr/>
              <a:lstStyle/>
              <a:p>
                <a:pPr marL="28575" indent="0">
                  <a:buNone/>
                  <a:defRPr/>
                </a:pPr>
                <a:r>
                  <a:rPr lang="en-US" altLang="en-US" sz="2400" dirty="0">
                    <a:latin typeface="Helvetica Neue" charset="0"/>
                    <a:ea typeface="Helvetica Neue" charset="0"/>
                    <a:cs typeface="Helvetica Neue" charset="0"/>
                  </a:rPr>
                  <a:t>Our goal is to find the best line that describes a linear relationship;  that is, find </a:t>
                </a:r>
                <a:r>
                  <a:rPr lang="en-US" altLang="en-US" sz="2400" dirty="0">
                    <a:solidFill>
                      <a:schemeClr val="accent6">
                        <a:lumMod val="75000"/>
                      </a:schemeClr>
                    </a:solidFill>
                    <a:latin typeface="Times New Roman" panose="02020603050405020304" pitchFamily="18" charset="0"/>
                    <a:cs typeface="Times New Roman" panose="02020603050405020304" pitchFamily="18" charset="0"/>
                  </a:rPr>
                  <a:t>(</a:t>
                </a:r>
                <a:r>
                  <a:rPr lang="en-US" altLang="en-US" sz="2400" dirty="0">
                    <a:solidFill>
                      <a:schemeClr val="accent6">
                        <a:lumMod val="75000"/>
                      </a:schemeClr>
                    </a:solidFill>
                    <a:latin typeface="Symbol" panose="05050102010706020507" pitchFamily="18" charset="2"/>
                  </a:rPr>
                  <a:t>b</a:t>
                </a:r>
                <a:r>
                  <a:rPr lang="en-US" altLang="en-US" sz="2400" baseline="-25000" dirty="0">
                    <a:solidFill>
                      <a:schemeClr val="accent6">
                        <a:lumMod val="75000"/>
                      </a:schemeClr>
                    </a:solidFill>
                    <a:latin typeface="Times New Roman" panose="02020603050405020304" pitchFamily="18" charset="0"/>
                  </a:rPr>
                  <a:t>0</a:t>
                </a:r>
                <a:r>
                  <a:rPr lang="en-US" altLang="en-US" sz="2400" dirty="0">
                    <a:solidFill>
                      <a:schemeClr val="accent6">
                        <a:lumMod val="75000"/>
                      </a:schemeClr>
                    </a:solidFill>
                    <a:latin typeface="Times New Roman" panose="02020603050405020304" pitchFamily="18" charset="0"/>
                    <a:cs typeface="Times New Roman" panose="02020603050405020304" pitchFamily="18" charset="0"/>
                  </a:rPr>
                  <a:t>,</a:t>
                </a:r>
                <a:r>
                  <a:rPr lang="en-US" altLang="en-US" sz="2400" dirty="0">
                    <a:solidFill>
                      <a:schemeClr val="accent6">
                        <a:lumMod val="75000"/>
                      </a:schemeClr>
                    </a:solidFill>
                    <a:latin typeface="Symbol" panose="05050102010706020507" pitchFamily="18" charset="2"/>
                  </a:rPr>
                  <a:t> b</a:t>
                </a:r>
                <a:r>
                  <a:rPr lang="en-US" altLang="en-US" sz="2400" baseline="-25000" dirty="0">
                    <a:solidFill>
                      <a:schemeClr val="accent6">
                        <a:lumMod val="75000"/>
                      </a:schemeClr>
                    </a:solidFill>
                    <a:latin typeface="Times New Roman" panose="02020603050405020304" pitchFamily="18" charset="0"/>
                  </a:rPr>
                  <a:t>1</a:t>
                </a:r>
                <a:r>
                  <a:rPr lang="en-US" altLang="en-US" sz="2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en-US" sz="2400" dirty="0">
                    <a:latin typeface="Helvetica Neue" charset="0"/>
                    <a:ea typeface="Helvetica Neue" charset="0"/>
                    <a:cs typeface="Helvetica Neue" charset="0"/>
                  </a:rPr>
                  <a:t>where,</a:t>
                </a:r>
              </a:p>
              <a:p>
                <a:pPr marL="28575" indent="0">
                  <a:buNone/>
                  <a:defRPr/>
                </a:pPr>
                <a:r>
                  <a:rPr lang="en-US" altLang="en-US" sz="2400" dirty="0">
                    <a:latin typeface="Times New Roman" panose="02020603050405020304" pitchFamily="18" charset="0"/>
                    <a:cs typeface="Times New Roman" panose="02020603050405020304" pitchFamily="18" charset="0"/>
                  </a:rPr>
                  <a:t>		</a:t>
                </a:r>
                <a:r>
                  <a:rPr lang="en-US" altLang="en-US" sz="2400" dirty="0">
                    <a:latin typeface="KishoreFont Medium" charset="0"/>
                    <a:ea typeface="KishoreFont Medium" charset="0"/>
                    <a:cs typeface="KishoreFont Medium" charset="0"/>
                  </a:rPr>
                  <a:t>Y = </a:t>
                </a:r>
                <a14:m>
                  <m:oMath xmlns:m="http://schemas.openxmlformats.org/officeDocument/2006/math">
                    <m:r>
                      <a:rPr lang="en-US" altLang="en-US" sz="2400" i="1" dirty="0">
                        <a:latin typeface="Cambria Math" charset="0"/>
                        <a:ea typeface="Cambria Math" charset="0"/>
                        <a:cs typeface="Cambria Math" charset="0"/>
                      </a:rPr>
                      <m:t>𝛽</m:t>
                    </m:r>
                  </m:oMath>
                </a14:m>
                <a:r>
                  <a:rPr lang="en-US" altLang="en-US" sz="2400" baseline="-25000" dirty="0">
                    <a:latin typeface="KishoreFont Medium" charset="0"/>
                    <a:ea typeface="KishoreFont Medium" charset="0"/>
                    <a:cs typeface="KishoreFont Medium" charset="0"/>
                  </a:rPr>
                  <a:t>0</a:t>
                </a:r>
                <a:r>
                  <a:rPr lang="en-US" altLang="en-US" sz="2400" dirty="0">
                    <a:latin typeface="KishoreFont Medium" charset="0"/>
                    <a:ea typeface="KishoreFont Medium" charset="0"/>
                    <a:cs typeface="KishoreFont Medium" charset="0"/>
                  </a:rPr>
                  <a:t> + </a:t>
                </a:r>
                <a14:m>
                  <m:oMath xmlns:m="http://schemas.openxmlformats.org/officeDocument/2006/math">
                    <m:r>
                      <a:rPr lang="en-US" altLang="en-US" sz="2400" i="1" dirty="0">
                        <a:latin typeface="Cambria Math" charset="0"/>
                        <a:ea typeface="Cambria Math" charset="0"/>
                        <a:cs typeface="Cambria Math" charset="0"/>
                      </a:rPr>
                      <m:t>𝛽</m:t>
                    </m:r>
                  </m:oMath>
                </a14:m>
                <a:r>
                  <a:rPr lang="en-US" altLang="en-US" sz="2400" baseline="-25000" dirty="0">
                    <a:latin typeface="KishoreFont Medium" charset="0"/>
                    <a:ea typeface="KishoreFont Medium" charset="0"/>
                    <a:cs typeface="KishoreFont Medium" charset="0"/>
                  </a:rPr>
                  <a:t>1</a:t>
                </a:r>
                <a:r>
                  <a:rPr lang="en-US" altLang="en-US" sz="2400" dirty="0">
                    <a:latin typeface="KishoreFont Medium" charset="0"/>
                    <a:ea typeface="KishoreFont Medium" charset="0"/>
                    <a:cs typeface="KishoreFont Medium" charset="0"/>
                  </a:rPr>
                  <a:t>X + </a:t>
                </a:r>
                <a14:m>
                  <m:oMath xmlns:m="http://schemas.openxmlformats.org/officeDocument/2006/math">
                    <m:r>
                      <m:rPr>
                        <m:nor/>
                      </m:rPr>
                      <a:rPr lang="en-US" altLang="en-US" sz="2400" dirty="0">
                        <a:latin typeface="KishoreFont Medium" charset="0"/>
                        <a:ea typeface="KishoreFont Medium" charset="0"/>
                        <a:cs typeface="KishoreFont Medium" charset="0"/>
                      </a:rPr>
                      <m:t>ε</m:t>
                    </m:r>
                  </m:oMath>
                </a14:m>
                <a:endParaRPr lang="en-US" altLang="en-US" sz="2400" dirty="0">
                  <a:latin typeface="Times New Roman" panose="02020603050405020304" pitchFamily="18" charset="0"/>
                  <a:cs typeface="Times New Roman" panose="02020603050405020304" pitchFamily="18" charset="0"/>
                </a:endParaRPr>
              </a:p>
              <a:p>
                <a:pPr marL="28575" indent="0">
                  <a:buNone/>
                  <a:defRPr/>
                </a:pPr>
                <a:r>
                  <a:rPr lang="en-US" sz="2400" b="1" dirty="0">
                    <a:solidFill>
                      <a:schemeClr val="accent6">
                        <a:lumMod val="50000"/>
                      </a:schemeClr>
                    </a:solidFill>
                    <a:latin typeface="Helvetica Neue" charset="0"/>
                    <a:ea typeface="Helvetica Neue" charset="0"/>
                    <a:cs typeface="Helvetica Neue" charset="0"/>
                  </a:rPr>
                  <a:t>Equivalently, estimating:</a:t>
                </a:r>
                <a:endParaRPr lang="en-US" sz="2400" dirty="0">
                  <a:latin typeface="Helvetica Neue" charset="0"/>
                  <a:ea typeface="Helvetica Neue" charset="0"/>
                  <a:cs typeface="Helvetica Neue" charset="0"/>
                </a:endParaRPr>
              </a:p>
              <a:p>
                <a:pPr marL="28575" indent="0">
                  <a:buNone/>
                  <a:defRPr/>
                </a:pPr>
                <a:r>
                  <a:rPr lang="en-US" sz="2400" dirty="0">
                    <a:latin typeface="Times New Roman" panose="02020603050405020304" pitchFamily="18" charset="0"/>
                    <a:cs typeface="Times New Roman" panose="02020603050405020304" pitchFamily="18" charset="0"/>
                  </a:rPr>
                  <a:t>	1. </a:t>
                </a:r>
                <a14:m>
                  <m:oMath xmlns:m="http://schemas.openxmlformats.org/officeDocument/2006/math">
                    <m:r>
                      <a:rPr lang="en-US" altLang="en-US" sz="2400" i="1" dirty="0">
                        <a:latin typeface="Cambria Math" charset="0"/>
                        <a:ea typeface="Cambria Math" charset="0"/>
                        <a:cs typeface="Cambria Math" charset="0"/>
                      </a:rPr>
                      <m:t>𝛽</m:t>
                    </m:r>
                  </m:oMath>
                </a14:m>
                <a:r>
                  <a:rPr lang="en-US" altLang="en-US" sz="2400" baseline="-25000" dirty="0">
                    <a:latin typeface="KishoreFont Medium" charset="0"/>
                    <a:ea typeface="KishoreFont Medium" charset="0"/>
                    <a:cs typeface="KishoreFont Medium" charset="0"/>
                  </a:rPr>
                  <a:t>0</a:t>
                </a:r>
                <a:r>
                  <a:rPr lang="en-US" altLang="en-US" sz="2400" dirty="0">
                    <a:latin typeface="Times New Roman" panose="02020603050405020304" pitchFamily="18" charset="0"/>
                    <a:ea typeface="KishoreFont Medium" charset="0"/>
                    <a:cs typeface="Times New Roman" panose="02020603050405020304" pitchFamily="18" charset="0"/>
                  </a:rPr>
                  <a:t>		</a:t>
                </a:r>
                <a:r>
                  <a:rPr lang="en-US" sz="2400" i="1" dirty="0">
                    <a:effectLst>
                      <a:outerShdw blurRad="38100" dist="38100" dir="2700000" algn="tl">
                        <a:srgbClr val="C0C0C0"/>
                      </a:outerShdw>
                    </a:effectLst>
                    <a:latin typeface="Helvetica Neue" charset="0"/>
                    <a:ea typeface="Helvetica Neue" charset="0"/>
                    <a:cs typeface="Helvetica Neue" charset="0"/>
                  </a:rPr>
                  <a:t>Intercept</a:t>
                </a:r>
                <a:r>
                  <a:rPr lang="en-US" sz="2400" dirty="0">
                    <a:latin typeface="Helvetica Neue" charset="0"/>
                    <a:ea typeface="Helvetica Neue" charset="0"/>
                    <a:cs typeface="Helvetica Neue" charset="0"/>
                  </a:rPr>
                  <a:t> </a:t>
                </a:r>
              </a:p>
              <a:p>
                <a:pPr marL="28575" indent="0">
                  <a:buNone/>
                  <a:defRPr/>
                </a:pPr>
                <a:r>
                  <a:rPr lang="en-US" sz="2400" dirty="0">
                    <a:latin typeface="Times New Roman" panose="02020603050405020304" pitchFamily="18" charset="0"/>
                    <a:cs typeface="Times New Roman" panose="02020603050405020304" pitchFamily="18" charset="0"/>
                  </a:rPr>
                  <a:t>	2. </a:t>
                </a:r>
                <a14:m>
                  <m:oMath xmlns:m="http://schemas.openxmlformats.org/officeDocument/2006/math">
                    <m:r>
                      <a:rPr lang="en-US" altLang="en-US" sz="2400" i="1" dirty="0">
                        <a:latin typeface="Cambria Math" charset="0"/>
                        <a:ea typeface="Cambria Math" charset="0"/>
                        <a:cs typeface="Cambria Math" charset="0"/>
                      </a:rPr>
                      <m:t>𝛽</m:t>
                    </m:r>
                  </m:oMath>
                </a14:m>
                <a:r>
                  <a:rPr lang="en-US" altLang="en-US" sz="2400" baseline="-25000" dirty="0">
                    <a:latin typeface="KishoreFont Medium" charset="0"/>
                    <a:ea typeface="KishoreFont Medium" charset="0"/>
                    <a:cs typeface="KishoreFont Medium" charset="0"/>
                  </a:rPr>
                  <a:t>1</a:t>
                </a:r>
                <a:r>
                  <a:rPr lang="en-US" altLang="en-US" sz="2400" dirty="0">
                    <a:latin typeface="Times New Roman" panose="02020603050405020304" pitchFamily="18" charset="0"/>
                    <a:ea typeface="KishoreFont Medium" charset="0"/>
                    <a:cs typeface="Times New Roman" panose="02020603050405020304" pitchFamily="18" charset="0"/>
                  </a:rPr>
                  <a:t>		</a:t>
                </a:r>
                <a:r>
                  <a:rPr lang="en-US" sz="2400" i="1" dirty="0">
                    <a:effectLst>
                      <a:outerShdw blurRad="38100" dist="38100" dir="2700000" algn="tl">
                        <a:srgbClr val="C0C0C0"/>
                      </a:outerShdw>
                    </a:effectLst>
                    <a:latin typeface="Helvetica Neue" charset="0"/>
                    <a:ea typeface="Helvetica Neue" charset="0"/>
                    <a:cs typeface="Helvetica Neue" charset="0"/>
                  </a:rPr>
                  <a:t>Slope</a:t>
                </a:r>
              </a:p>
              <a:p>
                <a:pPr marL="28575" indent="0">
                  <a:buNone/>
                  <a:defRPr/>
                </a:pPr>
                <a:endParaRPr lang="en-US" sz="2400" dirty="0">
                  <a:latin typeface="Times New Roman" panose="02020603050405020304" pitchFamily="18" charset="0"/>
                  <a:cs typeface="Times New Roman" panose="02020603050405020304" pitchFamily="18" charset="0"/>
                </a:endParaRPr>
              </a:p>
              <a:p>
                <a:pPr marL="28575" indent="0">
                  <a:buNone/>
                  <a:defRPr/>
                </a:pPr>
                <a:endParaRPr lang="en-US" sz="2400" dirty="0">
                  <a:latin typeface="Times New Roman" panose="02020603050405020304" pitchFamily="18" charset="0"/>
                  <a:cs typeface="Times New Roman" panose="02020603050405020304" pitchFamily="18" charset="0"/>
                </a:endParaRPr>
              </a:p>
              <a:p>
                <a:pPr marL="28575" indent="0">
                  <a:buNone/>
                  <a:defRPr/>
                </a:pPr>
                <a14:m>
                  <m:oMath xmlns:m="http://schemas.openxmlformats.org/officeDocument/2006/math">
                    <m:r>
                      <m:rPr>
                        <m:nor/>
                      </m:rPr>
                      <a:rPr lang="en-US" altLang="en-US" sz="2400" dirty="0">
                        <a:solidFill>
                          <a:srgbClr val="993200"/>
                        </a:solidFill>
                        <a:latin typeface="KishoreFont Medium" charset="0"/>
                        <a:ea typeface="KishoreFont Medium" charset="0"/>
                        <a:cs typeface="KishoreFont Medium" charset="0"/>
                      </a:rPr>
                      <m:t>ε</m:t>
                    </m:r>
                  </m:oMath>
                </a14:m>
                <a:r>
                  <a:rPr lang="en-US" altLang="en-US" sz="2400" b="1" dirty="0">
                    <a:solidFill>
                      <a:srgbClr val="993200"/>
                    </a:solidFill>
                    <a:latin typeface="Times New Roman" panose="02020603050405020304" pitchFamily="18" charset="0"/>
                    <a:cs typeface="Times New Roman" panose="02020603050405020304" pitchFamily="18" charset="0"/>
                  </a:rPr>
                  <a:t> </a:t>
                </a:r>
                <a:r>
                  <a:rPr lang="en-US" altLang="en-US" sz="2400" dirty="0">
                    <a:latin typeface="Helvetica Neue" charset="0"/>
                    <a:ea typeface="Helvetica Neue" charset="0"/>
                    <a:cs typeface="Helvetica Neue" charset="0"/>
                  </a:rPr>
                  <a:t>is </a:t>
                </a:r>
                <a:r>
                  <a:rPr lang="en-US" sz="2400" dirty="0">
                    <a:latin typeface="Helvetica Neue" charset="0"/>
                    <a:ea typeface="Helvetica Neue" charset="0"/>
                    <a:cs typeface="Helvetica Neue" charset="0"/>
                  </a:rPr>
                  <a:t>the deviance of the data from the linear model</a:t>
                </a:r>
              </a:p>
              <a:p>
                <a:pPr marL="28575" indent="0">
                  <a:buNone/>
                  <a:defRPr/>
                </a:pPr>
                <a:endParaRPr lang="en-US" sz="2400" dirty="0"/>
              </a:p>
              <a:p>
                <a:pPr marL="28575" indent="0">
                  <a:buNone/>
                </a:pPr>
                <a:endParaRPr lang="en-US" sz="2400" dirty="0"/>
              </a:p>
            </p:txBody>
          </p:sp>
        </mc:Choice>
        <mc:Fallback xmlns="">
          <p:sp>
            <p:nvSpPr>
              <p:cNvPr id="4" name="Text Placeholder 3"/>
              <p:cNvSpPr>
                <a:spLocks noGrp="1" noRot="1" noChangeAspect="1" noMove="1" noResize="1" noEditPoints="1" noAdjustHandles="1" noChangeArrowheads="1" noChangeShapeType="1" noTextEdit="1"/>
              </p:cNvSpPr>
              <p:nvPr>
                <p:ph type="body" idx="1"/>
              </p:nvPr>
            </p:nvSpPr>
            <p:spPr>
              <a:xfrm>
                <a:off x="771908" y="815925"/>
                <a:ext cx="7195436" cy="3652124"/>
              </a:xfrm>
              <a:blipFill>
                <a:blip r:embed="rId2"/>
                <a:stretch>
                  <a:fillRect l="-932"/>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626" y="1717194"/>
            <a:ext cx="3385983" cy="1849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012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D4EB-1120-5E7D-4412-A638563B8B91}"/>
              </a:ext>
            </a:extLst>
          </p:cNvPr>
          <p:cNvSpPr>
            <a:spLocks noGrp="1"/>
          </p:cNvSpPr>
          <p:nvPr>
            <p:ph type="title"/>
          </p:nvPr>
        </p:nvSpPr>
        <p:spPr>
          <a:xfrm>
            <a:off x="457200" y="10399"/>
            <a:ext cx="8229600" cy="857250"/>
          </a:xfrm>
        </p:spPr>
        <p:txBody>
          <a:bodyPr/>
          <a:lstStyle/>
          <a:p>
            <a:r>
              <a:rPr lang="en-US" dirty="0"/>
              <a:t>ANOVA</a:t>
            </a:r>
          </a:p>
        </p:txBody>
      </p:sp>
      <p:sp>
        <p:nvSpPr>
          <p:cNvPr id="4" name="Content Placeholder 3">
            <a:extLst>
              <a:ext uri="{FF2B5EF4-FFF2-40B4-BE49-F238E27FC236}">
                <a16:creationId xmlns:a16="http://schemas.microsoft.com/office/drawing/2014/main" id="{DB5334B4-CE8C-56D4-FFB8-6370A47EE00E}"/>
              </a:ext>
            </a:extLst>
          </p:cNvPr>
          <p:cNvSpPr>
            <a:spLocks noGrp="1"/>
          </p:cNvSpPr>
          <p:nvPr>
            <p:ph sz="half" idx="1"/>
          </p:nvPr>
        </p:nvSpPr>
        <p:spPr>
          <a:xfrm>
            <a:off x="457200" y="666750"/>
            <a:ext cx="8229600" cy="3742691"/>
          </a:xfrm>
        </p:spPr>
        <p:txBody>
          <a:bodyPr>
            <a:normAutofit/>
          </a:bodyPr>
          <a:lstStyle/>
          <a:p>
            <a:r>
              <a:rPr lang="en-US" sz="2000" b="0" i="0" dirty="0">
                <a:solidFill>
                  <a:srgbClr val="111111"/>
                </a:solidFill>
                <a:effectLst/>
              </a:rPr>
              <a:t>Analysis of variance (ANOVA) is an analysis tool used in statistics.</a:t>
            </a:r>
          </a:p>
          <a:p>
            <a:r>
              <a:rPr lang="en-US" sz="2000" dirty="0">
                <a:solidFill>
                  <a:srgbClr val="111111"/>
                </a:solidFill>
              </a:rPr>
              <a:t>I</a:t>
            </a:r>
            <a:r>
              <a:rPr lang="en-US" sz="2000" b="0" i="0" dirty="0">
                <a:solidFill>
                  <a:srgbClr val="111111"/>
                </a:solidFill>
                <a:effectLst/>
              </a:rPr>
              <a:t>t splits an observed aggregate variability found inside a data set into two parts: systematic factors and random factors. </a:t>
            </a:r>
          </a:p>
          <a:p>
            <a:r>
              <a:rPr lang="en-US" sz="2000" b="0" i="0" dirty="0">
                <a:solidFill>
                  <a:srgbClr val="111111"/>
                </a:solidFill>
                <a:effectLst/>
              </a:rPr>
              <a:t>The systematic factors have a statistical influence on the given data set, while the random factors do not. </a:t>
            </a:r>
          </a:p>
          <a:p>
            <a:r>
              <a:rPr lang="en-US" sz="2000" b="0" i="0" dirty="0">
                <a:solidFill>
                  <a:srgbClr val="111111"/>
                </a:solidFill>
                <a:effectLst/>
              </a:rPr>
              <a:t>Analysts use the ANOVA test to determine the influence that independent variables have on the dependent variable in a regression study.</a:t>
            </a:r>
          </a:p>
          <a:p>
            <a:r>
              <a:rPr lang="en-US" sz="2000" b="0" i="0" dirty="0">
                <a:solidFill>
                  <a:srgbClr val="111111"/>
                </a:solidFill>
                <a:effectLst/>
              </a:rPr>
              <a:t>ANOVA is also called the Fisher analysis of variance, and it is the extension of the t- and z-tests.</a:t>
            </a:r>
            <a:endParaRPr lang="en-US" sz="2000" dirty="0"/>
          </a:p>
        </p:txBody>
      </p:sp>
    </p:spTree>
    <p:extLst>
      <p:ext uri="{BB962C8B-B14F-4D97-AF65-F5344CB8AC3E}">
        <p14:creationId xmlns:p14="http://schemas.microsoft.com/office/powerpoint/2010/main" val="369973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63225" y="729075"/>
                <a:ext cx="8653896" cy="4199161"/>
              </a:xfrm>
              <a:prstGeom prst="rect">
                <a:avLst/>
              </a:prstGeom>
              <a:noFill/>
            </p:spPr>
            <p:txBody>
              <a:bodyPr wrap="square" lIns="91438" tIns="45719" rIns="91438" bIns="45719" rtlCol="0">
                <a:spAutoFit/>
              </a:bodyPr>
              <a:lstStyle/>
              <a:p>
                <a:r>
                  <a:rPr lang="en-US" b="1" dirty="0">
                    <a:latin typeface="Helvetica Neue" charset="0"/>
                    <a:ea typeface="Helvetica Neue" charset="0"/>
                    <a:cs typeface="Helvetica Neue" charset="0"/>
                  </a:rPr>
                  <a:t>Analysis of Variance (ANOVA)  for multiple regression:</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ea typeface="Helvetica Neue" charset="0"/>
                  <a:cs typeface="Helvetica Neue" charset="0"/>
                </a:endParaRPr>
              </a:p>
              <a:p>
                <a:r>
                  <a:rPr lang="en-US" dirty="0">
                    <a:ea typeface="Helvetica Neue" charset="0"/>
                    <a:cs typeface="Helvetica Neue" charset="0"/>
                  </a:rPr>
                  <a:t>Where </a:t>
                </a:r>
                <a:r>
                  <a:rPr lang="en-US" dirty="0" err="1">
                    <a:ea typeface="Helvetica Neue" charset="0"/>
                    <a:cs typeface="Helvetica Neue" charset="0"/>
                  </a:rPr>
                  <a:t>SSReg</a:t>
                </a:r>
                <a:r>
                  <a:rPr lang="en-US" dirty="0">
                    <a:ea typeface="Helvetica Neue" charset="0"/>
                    <a:cs typeface="Helvetica Neue" charset="0"/>
                  </a:rPr>
                  <a:t> = </a:t>
                </a:r>
                <a14:m>
                  <m:oMath xmlns:m="http://schemas.openxmlformats.org/officeDocument/2006/math">
                    <m:sSup>
                      <m:sSupPr>
                        <m:ctrlPr>
                          <a:rPr lang="pt-BR" i="1">
                            <a:latin typeface="Cambria Math" panose="02040503050406030204" pitchFamily="18" charset="0"/>
                            <a:cs typeface="Times New Roman" panose="02020603050405020304" pitchFamily="18" charset="0"/>
                          </a:rPr>
                        </m:ctrlPr>
                      </m:sSupPr>
                      <m:e>
                        <m:nary>
                          <m:naryPr>
                            <m:chr m:val="∑"/>
                            <m:ctrlPr>
                              <a:rPr lang="pt-BR" i="1">
                                <a:latin typeface="Cambria Math" panose="02040503050406030204" pitchFamily="18" charset="0"/>
                                <a:cs typeface="Times New Roman" panose="02020603050405020304" pitchFamily="18" charset="0"/>
                              </a:rPr>
                            </m:ctrlPr>
                          </m:naryPr>
                          <m:sub>
                            <m:r>
                              <m:rPr>
                                <m:brk m:alnAt="23"/>
                              </m:rPr>
                              <a:rPr lang="en-US" i="1">
                                <a:latin typeface="Cambria Math"/>
                                <a:cs typeface="Times New Roman" panose="02020603050405020304" pitchFamily="18" charset="0"/>
                              </a:rPr>
                              <m:t>𝑖</m:t>
                            </m:r>
                            <m:r>
                              <a:rPr lang="pt-BR" i="1">
                                <a:latin typeface="Cambria Math"/>
                                <a:cs typeface="Times New Roman" panose="02020603050405020304" pitchFamily="18" charset="0"/>
                              </a:rPr>
                              <m:t>=1</m:t>
                            </m:r>
                          </m:sub>
                          <m:sup>
                            <m:r>
                              <a:rPr lang="en-US" i="1">
                                <a:latin typeface="Cambria Math"/>
                                <a:cs typeface="Times New Roman" panose="02020603050405020304" pitchFamily="18" charset="0"/>
                              </a:rPr>
                              <m:t>𝑛</m:t>
                            </m:r>
                          </m:sup>
                          <m:e>
                            <m:d>
                              <m:dPr>
                                <m:ctrlPr>
                                  <a:rPr lang="pt-BR" i="1">
                                    <a:latin typeface="Cambria Math" panose="02040503050406030204" pitchFamily="18" charset="0"/>
                                    <a:cs typeface="Times New Roman" panose="02020603050405020304" pitchFamily="18" charset="0"/>
                                  </a:rPr>
                                </m:ctrlPr>
                              </m:dPr>
                              <m:e>
                                <m:acc>
                                  <m:accPr>
                                    <m:chr m:val="̂"/>
                                    <m:ctrlPr>
                                      <a:rPr lang="pt-BR" i="1">
                                        <a:latin typeface="Cambria Math" panose="02040503050406030204" pitchFamily="18" charset="0"/>
                                        <a:cs typeface="Times New Roman" panose="02020603050405020304" pitchFamily="18" charset="0"/>
                                      </a:rPr>
                                    </m:ctrlPr>
                                  </m:accPr>
                                  <m:e>
                                    <m:sSub>
                                      <m:sSubPr>
                                        <m:ctrlPr>
                                          <a:rPr lang="pt-BR" i="1">
                                            <a:latin typeface="Cambria Math" panose="02040503050406030204" pitchFamily="18" charset="0"/>
                                            <a:cs typeface="Times New Roman" panose="02020603050405020304" pitchFamily="18" charset="0"/>
                                          </a:rPr>
                                        </m:ctrlPr>
                                      </m:sSubPr>
                                      <m:e>
                                        <m:r>
                                          <a:rPr lang="en-US" i="1">
                                            <a:latin typeface="Cambria Math"/>
                                            <a:cs typeface="Times New Roman" panose="02020603050405020304" pitchFamily="18" charset="0"/>
                                          </a:rPr>
                                          <m:t>𝑌</m:t>
                                        </m:r>
                                      </m:e>
                                      <m:sub>
                                        <m:r>
                                          <a:rPr lang="en-US" i="1">
                                            <a:latin typeface="Cambria Math"/>
                                            <a:cs typeface="Times New Roman" panose="02020603050405020304" pitchFamily="18" charset="0"/>
                                          </a:rPr>
                                          <m:t>𝑖</m:t>
                                        </m:r>
                                      </m:sub>
                                    </m:sSub>
                                  </m:e>
                                </m:acc>
                                <m:r>
                                  <m:rPr>
                                    <m:brk m:alnAt="23"/>
                                  </m:rPr>
                                  <a:rPr lang="en-US" i="1">
                                    <a:latin typeface="Cambria Math"/>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a:cs typeface="Times New Roman" panose="02020603050405020304" pitchFamily="18" charset="0"/>
                                      </a:rPr>
                                      <m:t>𝑌</m:t>
                                    </m:r>
                                  </m:e>
                                </m:acc>
                              </m:e>
                            </m:d>
                          </m:e>
                        </m:nary>
                      </m:e>
                      <m:sup>
                        <m:r>
                          <a:rPr lang="pt-BR" i="1">
                            <a:latin typeface="Cambria Math"/>
                            <a:cs typeface="Times New Roman" panose="02020603050405020304" pitchFamily="18" charset="0"/>
                          </a:rPr>
                          <m:t>2</m:t>
                        </m:r>
                      </m:sup>
                    </m:sSup>
                  </m:oMath>
                </a14:m>
                <a:r>
                  <a:rPr lang="en-US" dirty="0">
                    <a:cs typeface="Times New Roman" panose="02020603050405020304" pitchFamily="18" charset="0"/>
                  </a:rPr>
                  <a:t> </a:t>
                </a:r>
                <a:r>
                  <a:rPr lang="en-US" dirty="0">
                    <a:ea typeface="Helvetica Neue" charset="0"/>
                    <a:cs typeface="Helvetica Neue" charset="0"/>
                  </a:rPr>
                  <a:t>and SST = </a:t>
                </a:r>
                <a14:m>
                  <m:oMath xmlns:m="http://schemas.openxmlformats.org/officeDocument/2006/math">
                    <m:sSup>
                      <m:sSupPr>
                        <m:ctrlPr>
                          <a:rPr lang="pt-BR" i="1">
                            <a:solidFill>
                              <a:schemeClr val="dk1"/>
                            </a:solidFill>
                            <a:latin typeface="Cambria Math" panose="02040503050406030204" pitchFamily="18" charset="0"/>
                          </a:rPr>
                        </m:ctrlPr>
                      </m:sSupPr>
                      <m:e>
                        <m:nary>
                          <m:naryPr>
                            <m:chr m:val="∑"/>
                            <m:ctrlPr>
                              <a:rPr lang="pt-BR" i="1">
                                <a:solidFill>
                                  <a:schemeClr val="dk1"/>
                                </a:solidFill>
                                <a:latin typeface="Cambria Math" panose="02040503050406030204" pitchFamily="18" charset="0"/>
                              </a:rPr>
                            </m:ctrlPr>
                          </m:naryPr>
                          <m:sub>
                            <m:r>
                              <m:rPr>
                                <m:brk m:alnAt="23"/>
                              </m:rPr>
                              <a:rPr lang="en-US">
                                <a:solidFill>
                                  <a:schemeClr val="dk1"/>
                                </a:solidFill>
                                <a:latin typeface="Cambria Math"/>
                              </a:rPr>
                              <m:t>𝑖</m:t>
                            </m:r>
                            <m:r>
                              <a:rPr lang="pt-BR">
                                <a:solidFill>
                                  <a:schemeClr val="dk1"/>
                                </a:solidFill>
                                <a:latin typeface="Cambria Math"/>
                              </a:rPr>
                              <m:t>=1</m:t>
                            </m:r>
                          </m:sub>
                          <m:sup>
                            <m:r>
                              <a:rPr lang="en-US">
                                <a:solidFill>
                                  <a:schemeClr val="dk1"/>
                                </a:solidFill>
                                <a:latin typeface="Cambria Math"/>
                              </a:rPr>
                              <m:t>𝑛</m:t>
                            </m:r>
                          </m:sup>
                          <m:e>
                            <m:d>
                              <m:dPr>
                                <m:ctrlPr>
                                  <a:rPr lang="pt-BR" i="1">
                                    <a:solidFill>
                                      <a:schemeClr val="dk1"/>
                                    </a:solidFill>
                                    <a:latin typeface="Cambria Math" panose="02040503050406030204" pitchFamily="18" charset="0"/>
                                  </a:rPr>
                                </m:ctrlPr>
                              </m:dPr>
                              <m:e>
                                <m:sSub>
                                  <m:sSubPr>
                                    <m:ctrlPr>
                                      <a:rPr lang="pt-BR" i="1">
                                        <a:solidFill>
                                          <a:schemeClr val="dk1"/>
                                        </a:solidFill>
                                        <a:latin typeface="Cambria Math" panose="02040503050406030204" pitchFamily="18" charset="0"/>
                                      </a:rPr>
                                    </m:ctrlPr>
                                  </m:sSubPr>
                                  <m:e>
                                    <m:r>
                                      <a:rPr lang="en-US">
                                        <a:solidFill>
                                          <a:schemeClr val="dk1"/>
                                        </a:solidFill>
                                        <a:latin typeface="Cambria Math"/>
                                      </a:rPr>
                                      <m:t>𝑌</m:t>
                                    </m:r>
                                  </m:e>
                                  <m:sub>
                                    <m:r>
                                      <a:rPr lang="en-US">
                                        <a:solidFill>
                                          <a:schemeClr val="dk1"/>
                                        </a:solidFill>
                                        <a:latin typeface="Cambria Math"/>
                                      </a:rPr>
                                      <m:t>𝑖</m:t>
                                    </m:r>
                                  </m:sub>
                                </m:sSub>
                                <m:r>
                                  <m:rPr>
                                    <m:brk m:alnAt="23"/>
                                  </m:rPr>
                                  <a:rPr lang="en-US">
                                    <a:solidFill>
                                      <a:schemeClr val="dk1"/>
                                    </a:solidFill>
                                    <a:latin typeface="Cambria Math"/>
                                  </a:rPr>
                                  <m:t>−</m:t>
                                </m:r>
                                <m:acc>
                                  <m:accPr>
                                    <m:chr m:val="̅"/>
                                    <m:ctrlPr>
                                      <a:rPr lang="en-US" i="1">
                                        <a:solidFill>
                                          <a:schemeClr val="dk1"/>
                                        </a:solidFill>
                                        <a:latin typeface="Cambria Math" panose="02040503050406030204" pitchFamily="18" charset="0"/>
                                      </a:rPr>
                                    </m:ctrlPr>
                                  </m:accPr>
                                  <m:e>
                                    <m:r>
                                      <a:rPr lang="en-US">
                                        <a:solidFill>
                                          <a:schemeClr val="dk1"/>
                                        </a:solidFill>
                                        <a:latin typeface="Cambria Math"/>
                                      </a:rPr>
                                      <m:t>𝑌</m:t>
                                    </m:r>
                                  </m:e>
                                </m:acc>
                              </m:e>
                            </m:d>
                          </m:e>
                        </m:nary>
                      </m:e>
                      <m:sup>
                        <m:r>
                          <a:rPr lang="pt-BR">
                            <a:solidFill>
                              <a:schemeClr val="dk1"/>
                            </a:solidFill>
                            <a:latin typeface="Cambria Math"/>
                          </a:rPr>
                          <m:t>2</m:t>
                        </m:r>
                      </m:sup>
                    </m:sSup>
                    <m:r>
                      <a:rPr lang="en-US">
                        <a:solidFill>
                          <a:schemeClr val="dk1"/>
                        </a:solidFill>
                        <a:latin typeface="Cambria Math"/>
                      </a:rPr>
                      <m:t>.</m:t>
                    </m:r>
                  </m:oMath>
                </a14:m>
                <a:endParaRPr lang="en-US" dirty="0">
                  <a:solidFill>
                    <a:schemeClr val="dk1"/>
                  </a:solidFill>
                </a:endParaRPr>
              </a:p>
              <a:p>
                <a:pPr>
                  <a:lnSpc>
                    <a:spcPct val="150000"/>
                  </a:lnSpc>
                </a:pPr>
                <a:r>
                  <a:rPr lang="en-US" dirty="0">
                    <a:ea typeface="Helvetica Neue" charset="0"/>
                    <a:cs typeface="Helvetica Neue" charset="0"/>
                  </a:rPr>
                  <a:t>ANOVA is used to test: </a:t>
                </a:r>
                <a:r>
                  <a:rPr lang="en-US" b="1" i="1" dirty="0"/>
                  <a:t>H</a:t>
                </a:r>
                <a:r>
                  <a:rPr lang="en-US" b="1" baseline="-25000" dirty="0"/>
                  <a:t>0</a:t>
                </a:r>
                <a:r>
                  <a:rPr lang="en-US" altLang="en-US" b="1" dirty="0"/>
                  <a:t> : b</a:t>
                </a:r>
                <a:r>
                  <a:rPr lang="en-US" altLang="en-US" b="1" baseline="-25000" dirty="0"/>
                  <a:t>1</a:t>
                </a:r>
                <a:r>
                  <a:rPr lang="en-US" altLang="en-US" b="1" dirty="0"/>
                  <a:t>= b</a:t>
                </a:r>
                <a:r>
                  <a:rPr lang="en-US" altLang="en-US" b="1" baseline="-25000" dirty="0"/>
                  <a:t>2</a:t>
                </a:r>
                <a:r>
                  <a:rPr lang="en-US" altLang="en-US" b="1" dirty="0"/>
                  <a:t> =…= b</a:t>
                </a:r>
                <a:r>
                  <a:rPr lang="en-US" altLang="en-US" b="1" baseline="-25000" dirty="0"/>
                  <a:t>p</a:t>
                </a:r>
                <a:r>
                  <a:rPr lang="en-US" altLang="en-US" b="1" dirty="0"/>
                  <a:t>=0</a:t>
                </a:r>
                <a:endParaRPr lang="en-US" altLang="en-US" b="1" baseline="-25000" dirty="0"/>
              </a:p>
              <a:p>
                <a:r>
                  <a:rPr lang="en-US" dirty="0">
                    <a:ea typeface="Helvetica Neue" charset="0"/>
                    <a:cs typeface="Helvetica Neue" charset="0"/>
                  </a:rPr>
                  <a:t>We reject H</a:t>
                </a:r>
                <a:r>
                  <a:rPr lang="en-US" baseline="-25000" dirty="0">
                    <a:ea typeface="Helvetica Neue" charset="0"/>
                    <a:cs typeface="Helvetica Neue" charset="0"/>
                  </a:rPr>
                  <a:t>0</a:t>
                </a:r>
                <a:r>
                  <a:rPr lang="en-US" dirty="0">
                    <a:ea typeface="Helvetica Neue" charset="0"/>
                    <a:cs typeface="Helvetica Neue" charset="0"/>
                  </a:rPr>
                  <a:t> if F-statistic is large (F-statistic&gt;F</a:t>
                </a:r>
                <a:r>
                  <a:rPr lang="el-GR" baseline="-25000" dirty="0">
                    <a:ea typeface="Helvetica Neue" charset="0"/>
                    <a:cs typeface="Helvetica Neue" charset="0"/>
                  </a:rPr>
                  <a:t>α</a:t>
                </a:r>
                <a:r>
                  <a:rPr lang="en-US" baseline="-25000" dirty="0">
                    <a:ea typeface="Helvetica Neue" charset="0"/>
                    <a:cs typeface="Helvetica Neue" charset="0"/>
                  </a:rPr>
                  <a:t>,p,n-p-1</a:t>
                </a:r>
                <a:r>
                  <a:rPr lang="en-US" dirty="0">
                    <a:ea typeface="Helvetica Neue" charset="0"/>
                    <a:cs typeface="Helvetica Neue" charset="0"/>
                  </a:rPr>
                  <a:t>); Which means that at least one of the coefficients is different from zero at the </a:t>
                </a:r>
                <a:r>
                  <a:rPr lang="el-GR" dirty="0">
                    <a:ea typeface="Helvetica Neue" charset="0"/>
                    <a:cs typeface="Helvetica Neue" charset="0"/>
                  </a:rPr>
                  <a:t>α</a:t>
                </a:r>
                <a:r>
                  <a:rPr lang="en-US" dirty="0">
                    <a:ea typeface="Helvetica Neue" charset="0"/>
                    <a:cs typeface="Helvetica Neue" charset="0"/>
                  </a:rPr>
                  <a:t> significant level.</a:t>
                </a:r>
              </a:p>
              <a:p>
                <a:r>
                  <a:rPr lang="en-US" dirty="0">
                    <a:ea typeface="Helvetica Neue" charset="0"/>
                    <a:cs typeface="Helvetica Neue" charset="0"/>
                  </a:rPr>
                  <a:t>The p-value of the test is: P(F</a:t>
                </a:r>
                <a:r>
                  <a:rPr lang="en-US" baseline="-25000" dirty="0">
                    <a:ea typeface="Helvetica Neue" charset="0"/>
                    <a:cs typeface="Helvetica Neue" charset="0"/>
                  </a:rPr>
                  <a:t>p,n-p-1</a:t>
                </a:r>
                <a:r>
                  <a:rPr lang="en-US" dirty="0">
                    <a:ea typeface="Helvetica Neue" charset="0"/>
                    <a:cs typeface="Helvetica Neue" charset="0"/>
                  </a:rPr>
                  <a:t> &gt; F-statistic) where F</a:t>
                </a:r>
                <a:r>
                  <a:rPr lang="en-US" baseline="-25000" dirty="0">
                    <a:ea typeface="Helvetica Neue" charset="0"/>
                    <a:cs typeface="Helvetica Neue" charset="0"/>
                  </a:rPr>
                  <a:t>p,n-p-1  </a:t>
                </a:r>
                <a:r>
                  <a:rPr lang="en-US" dirty="0">
                    <a:ea typeface="Helvetica Neue" charset="0"/>
                    <a:cs typeface="Helvetica Neue" charset="0"/>
                  </a:rPr>
                  <a:t>is the F-distribution with p and n-p-1 degrees of freedom.</a:t>
                </a:r>
              </a:p>
              <a:p>
                <a:endParaRPr lang="en-US"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3225" y="729075"/>
                <a:ext cx="8653896" cy="4199161"/>
              </a:xfrm>
              <a:prstGeom prst="rect">
                <a:avLst/>
              </a:prstGeom>
              <a:blipFill>
                <a:blip r:embed="rId3"/>
                <a:stretch>
                  <a:fillRect l="-563" t="-872"/>
                </a:stretch>
              </a:blipFill>
            </p:spPr>
            <p:txBody>
              <a:bodyPr/>
              <a:lstStyle/>
              <a:p>
                <a:r>
                  <a:rPr lang="en-US">
                    <a:noFill/>
                  </a:rPr>
                  <a:t> </a:t>
                </a:r>
              </a:p>
            </p:txBody>
          </p:sp>
        </mc:Fallback>
      </mc:AlternateContent>
      <p:graphicFrame>
        <p:nvGraphicFramePr>
          <p:cNvPr id="2" name="Table 1"/>
          <p:cNvGraphicFramePr>
            <a:graphicFrameLocks noGrp="1"/>
          </p:cNvGraphicFramePr>
          <p:nvPr>
            <p:extLst>
              <p:ext uri="{D42A27DB-BD31-4B8C-83A1-F6EECF244321}">
                <p14:modId xmlns:p14="http://schemas.microsoft.com/office/powerpoint/2010/main" val="2681080765"/>
              </p:ext>
            </p:extLst>
          </p:nvPr>
        </p:nvGraphicFramePr>
        <p:xfrm>
          <a:off x="485311" y="1083232"/>
          <a:ext cx="5984081" cy="1405626"/>
        </p:xfrm>
        <a:graphic>
          <a:graphicData uri="http://schemas.openxmlformats.org/drawingml/2006/table">
            <a:tbl>
              <a:tblPr firstRow="1" bandRow="1">
                <a:tableStyleId>{5C22544A-7EE6-4342-B048-85BDC9FD1C3A}</a:tableStyleId>
              </a:tblPr>
              <a:tblGrid>
                <a:gridCol w="1196816">
                  <a:extLst>
                    <a:ext uri="{9D8B030D-6E8A-4147-A177-3AD203B41FA5}">
                      <a16:colId xmlns:a16="http://schemas.microsoft.com/office/drawing/2014/main" val="20000"/>
                    </a:ext>
                  </a:extLst>
                </a:gridCol>
                <a:gridCol w="1196816">
                  <a:extLst>
                    <a:ext uri="{9D8B030D-6E8A-4147-A177-3AD203B41FA5}">
                      <a16:colId xmlns:a16="http://schemas.microsoft.com/office/drawing/2014/main" val="20001"/>
                    </a:ext>
                  </a:extLst>
                </a:gridCol>
                <a:gridCol w="1169876">
                  <a:extLst>
                    <a:ext uri="{9D8B030D-6E8A-4147-A177-3AD203B41FA5}">
                      <a16:colId xmlns:a16="http://schemas.microsoft.com/office/drawing/2014/main" val="20002"/>
                    </a:ext>
                  </a:extLst>
                </a:gridCol>
                <a:gridCol w="1223757">
                  <a:extLst>
                    <a:ext uri="{9D8B030D-6E8A-4147-A177-3AD203B41FA5}">
                      <a16:colId xmlns:a16="http://schemas.microsoft.com/office/drawing/2014/main" val="20003"/>
                    </a:ext>
                  </a:extLst>
                </a:gridCol>
                <a:gridCol w="1196816">
                  <a:extLst>
                    <a:ext uri="{9D8B030D-6E8A-4147-A177-3AD203B41FA5}">
                      <a16:colId xmlns:a16="http://schemas.microsoft.com/office/drawing/2014/main" val="20004"/>
                    </a:ext>
                  </a:extLst>
                </a:gridCol>
              </a:tblGrid>
              <a:tr h="285684">
                <a:tc>
                  <a:txBody>
                    <a:bodyPr/>
                    <a:lstStyle/>
                    <a:p>
                      <a:r>
                        <a:rPr lang="en-US" sz="1400" dirty="0">
                          <a:solidFill>
                            <a:schemeClr val="tx1"/>
                          </a:solidFill>
                        </a:rPr>
                        <a:t>Source</a:t>
                      </a:r>
                    </a:p>
                  </a:txBody>
                  <a:tcPr marL="68576" marR="68576" marT="34257" marB="34257">
                    <a:solidFill>
                      <a:srgbClr val="EEB211"/>
                    </a:solidFill>
                  </a:tcPr>
                </a:tc>
                <a:tc>
                  <a:txBody>
                    <a:bodyPr/>
                    <a:lstStyle/>
                    <a:p>
                      <a:r>
                        <a:rPr lang="en-US" sz="1400" b="1" dirty="0">
                          <a:solidFill>
                            <a:schemeClr val="tx1"/>
                          </a:solidFill>
                        </a:rPr>
                        <a:t>DF</a:t>
                      </a:r>
                    </a:p>
                  </a:txBody>
                  <a:tcPr marL="68576" marR="68576" marT="34257" marB="34257">
                    <a:solidFill>
                      <a:srgbClr val="EEB211"/>
                    </a:solidFill>
                  </a:tcPr>
                </a:tc>
                <a:tc>
                  <a:txBody>
                    <a:bodyPr/>
                    <a:lstStyle/>
                    <a:p>
                      <a:r>
                        <a:rPr lang="en-US" sz="1400" b="1" dirty="0">
                          <a:solidFill>
                            <a:schemeClr val="tx1"/>
                          </a:solidFill>
                        </a:rPr>
                        <a:t>Sum of </a:t>
                      </a:r>
                      <a:r>
                        <a:rPr lang="en-US" sz="1400" b="1" dirty="0" err="1">
                          <a:solidFill>
                            <a:schemeClr val="tx1"/>
                          </a:solidFill>
                        </a:rPr>
                        <a:t>Sq</a:t>
                      </a:r>
                      <a:endParaRPr lang="en-US" sz="1400" b="1" dirty="0">
                        <a:solidFill>
                          <a:schemeClr val="tx1"/>
                        </a:solidFill>
                      </a:endParaRPr>
                    </a:p>
                  </a:txBody>
                  <a:tcPr marL="68576" marR="68576" marT="34257" marB="34257">
                    <a:solidFill>
                      <a:srgbClr val="EEB211"/>
                    </a:solidFill>
                  </a:tcPr>
                </a:tc>
                <a:tc>
                  <a:txBody>
                    <a:bodyPr/>
                    <a:lstStyle/>
                    <a:p>
                      <a:r>
                        <a:rPr lang="en-US" sz="1400" b="1" dirty="0">
                          <a:solidFill>
                            <a:schemeClr val="tx1"/>
                          </a:solidFill>
                        </a:rPr>
                        <a:t>Mean SS</a:t>
                      </a:r>
                    </a:p>
                  </a:txBody>
                  <a:tcPr marL="68576" marR="68576" marT="34257" marB="34257">
                    <a:solidFill>
                      <a:srgbClr val="EEB211"/>
                    </a:solidFill>
                  </a:tcPr>
                </a:tc>
                <a:tc>
                  <a:txBody>
                    <a:bodyPr/>
                    <a:lstStyle/>
                    <a:p>
                      <a:r>
                        <a:rPr lang="en-US" sz="1400" b="1" dirty="0">
                          <a:solidFill>
                            <a:schemeClr val="tx1"/>
                          </a:solidFill>
                        </a:rPr>
                        <a:t>F-statistic</a:t>
                      </a:r>
                    </a:p>
                  </a:txBody>
                  <a:tcPr marL="68576" marR="68576" marT="34257" marB="34257">
                    <a:solidFill>
                      <a:srgbClr val="EEB211"/>
                    </a:solidFill>
                  </a:tcPr>
                </a:tc>
                <a:extLst>
                  <a:ext uri="{0D108BD9-81ED-4DB2-BD59-A6C34878D82A}">
                    <a16:rowId xmlns:a16="http://schemas.microsoft.com/office/drawing/2014/main" val="10000"/>
                  </a:ext>
                </a:extLst>
              </a:tr>
              <a:tr h="525714">
                <a:tc>
                  <a:txBody>
                    <a:bodyPr/>
                    <a:lstStyle/>
                    <a:p>
                      <a:r>
                        <a:rPr lang="en-US" sz="1500" dirty="0"/>
                        <a:t>Regression</a:t>
                      </a:r>
                    </a:p>
                  </a:txBody>
                  <a:tcPr marL="68576" marR="68576" marT="34257" marB="34257">
                    <a:solidFill>
                      <a:srgbClr val="EEB211">
                        <a:alpha val="42353"/>
                      </a:srgbClr>
                    </a:solidFill>
                  </a:tcPr>
                </a:tc>
                <a:tc>
                  <a:txBody>
                    <a:bodyPr/>
                    <a:lstStyle/>
                    <a:p>
                      <a:r>
                        <a:rPr lang="en-US" sz="1500" dirty="0"/>
                        <a:t>p</a:t>
                      </a:r>
                    </a:p>
                  </a:txBody>
                  <a:tcPr marL="68576" marR="68576" marT="34257" marB="34257">
                    <a:solidFill>
                      <a:srgbClr val="EEB211">
                        <a:alpha val="42353"/>
                      </a:srgbClr>
                    </a:solidFill>
                  </a:tcPr>
                </a:tc>
                <a:tc>
                  <a:txBody>
                    <a:bodyPr/>
                    <a:lstStyle/>
                    <a:p>
                      <a:r>
                        <a:rPr lang="en-US" sz="1500" dirty="0" err="1"/>
                        <a:t>SSReg</a:t>
                      </a:r>
                      <a:endParaRPr lang="en-US" sz="1500" dirty="0"/>
                    </a:p>
                  </a:txBody>
                  <a:tcPr marL="68576" marR="68576" marT="34257" marB="34257">
                    <a:solidFill>
                      <a:srgbClr val="EEB211">
                        <a:alpha val="42353"/>
                      </a:srgbClr>
                    </a:solidFill>
                  </a:tcPr>
                </a:tc>
                <a:tc>
                  <a:txBody>
                    <a:bodyPr/>
                    <a:lstStyle/>
                    <a:p>
                      <a:r>
                        <a:rPr lang="en-US" sz="1500" dirty="0" err="1"/>
                        <a:t>SSReg</a:t>
                      </a:r>
                      <a:r>
                        <a:rPr lang="en-US" sz="1500" dirty="0"/>
                        <a:t>/p</a:t>
                      </a:r>
                    </a:p>
                  </a:txBody>
                  <a:tcPr marL="68576" marR="68576" marT="34257" marB="34257">
                    <a:solidFill>
                      <a:srgbClr val="EEB211">
                        <a:alpha val="42353"/>
                      </a:srgbClr>
                    </a:solidFill>
                  </a:tcPr>
                </a:tc>
                <a:tc>
                  <a:txBody>
                    <a:bodyPr/>
                    <a:lstStyle/>
                    <a:p>
                      <a:r>
                        <a:rPr lang="en-US" sz="1500" dirty="0" err="1"/>
                        <a:t>MSSReg</a:t>
                      </a:r>
                      <a:r>
                        <a:rPr lang="en-US" sz="1500" dirty="0"/>
                        <a:t>/MSE</a:t>
                      </a:r>
                    </a:p>
                  </a:txBody>
                  <a:tcPr marL="68576" marR="68576" marT="34257" marB="34257">
                    <a:solidFill>
                      <a:srgbClr val="EEB211">
                        <a:alpha val="42353"/>
                      </a:srgbClr>
                    </a:solidFill>
                  </a:tcPr>
                </a:tc>
                <a:extLst>
                  <a:ext uri="{0D108BD9-81ED-4DB2-BD59-A6C34878D82A}">
                    <a16:rowId xmlns:a16="http://schemas.microsoft.com/office/drawing/2014/main" val="10001"/>
                  </a:ext>
                </a:extLst>
              </a:tr>
              <a:tr h="297114">
                <a:tc>
                  <a:txBody>
                    <a:bodyPr/>
                    <a:lstStyle/>
                    <a:p>
                      <a:r>
                        <a:rPr lang="en-US" sz="1500" dirty="0"/>
                        <a:t>Residual</a:t>
                      </a:r>
                    </a:p>
                  </a:txBody>
                  <a:tcPr marL="68576" marR="68576" marT="34257" marB="34257">
                    <a:solidFill>
                      <a:srgbClr val="EEB211"/>
                    </a:solidFill>
                  </a:tcPr>
                </a:tc>
                <a:tc>
                  <a:txBody>
                    <a:bodyPr/>
                    <a:lstStyle/>
                    <a:p>
                      <a:r>
                        <a:rPr lang="en-US" sz="1500" dirty="0"/>
                        <a:t>n-p-1</a:t>
                      </a:r>
                    </a:p>
                  </a:txBody>
                  <a:tcPr marL="68576" marR="68576" marT="34257" marB="34257">
                    <a:solidFill>
                      <a:srgbClr val="EEB211"/>
                    </a:solidFill>
                  </a:tcPr>
                </a:tc>
                <a:tc>
                  <a:txBody>
                    <a:bodyPr/>
                    <a:lstStyle/>
                    <a:p>
                      <a:r>
                        <a:rPr lang="en-US" sz="1500" dirty="0"/>
                        <a:t>SSE</a:t>
                      </a:r>
                    </a:p>
                  </a:txBody>
                  <a:tcPr marL="68576" marR="68576" marT="34257" marB="34257">
                    <a:solidFill>
                      <a:srgbClr val="EEB211"/>
                    </a:solidFill>
                  </a:tcPr>
                </a:tc>
                <a:tc>
                  <a:txBody>
                    <a:bodyPr/>
                    <a:lstStyle/>
                    <a:p>
                      <a:r>
                        <a:rPr lang="en-US" sz="1500" dirty="0"/>
                        <a:t>SSE/n-p-1</a:t>
                      </a:r>
                    </a:p>
                  </a:txBody>
                  <a:tcPr marL="68576" marR="68576" marT="34257" marB="34257">
                    <a:solidFill>
                      <a:srgbClr val="EEB211"/>
                    </a:solidFill>
                  </a:tcPr>
                </a:tc>
                <a:tc>
                  <a:txBody>
                    <a:bodyPr/>
                    <a:lstStyle/>
                    <a:p>
                      <a:endParaRPr lang="en-US" sz="1500" dirty="0"/>
                    </a:p>
                  </a:txBody>
                  <a:tcPr marL="68576" marR="68576" marT="34257" marB="34257">
                    <a:solidFill>
                      <a:srgbClr val="EEB211"/>
                    </a:solidFill>
                  </a:tcPr>
                </a:tc>
                <a:extLst>
                  <a:ext uri="{0D108BD9-81ED-4DB2-BD59-A6C34878D82A}">
                    <a16:rowId xmlns:a16="http://schemas.microsoft.com/office/drawing/2014/main" val="10002"/>
                  </a:ext>
                </a:extLst>
              </a:tr>
              <a:tr h="297114">
                <a:tc>
                  <a:txBody>
                    <a:bodyPr/>
                    <a:lstStyle/>
                    <a:p>
                      <a:pPr marL="0" algn="l" defTabSz="457200" rtl="0" eaLnBrk="1" latinLnBrk="0" hangingPunct="1"/>
                      <a:r>
                        <a:rPr lang="en-US" sz="1500" kern="1200" dirty="0">
                          <a:solidFill>
                            <a:schemeClr val="dk1"/>
                          </a:solidFill>
                          <a:latin typeface="+mn-lt"/>
                          <a:ea typeface="+mn-ea"/>
                          <a:cs typeface="+mn-cs"/>
                        </a:rPr>
                        <a:t>Total</a:t>
                      </a:r>
                    </a:p>
                  </a:txBody>
                  <a:tcPr marL="68576" marR="68576" marT="34257" marB="34257">
                    <a:solidFill>
                      <a:srgbClr val="F8E0A3"/>
                    </a:solidFill>
                  </a:tcPr>
                </a:tc>
                <a:tc>
                  <a:txBody>
                    <a:bodyPr/>
                    <a:lstStyle/>
                    <a:p>
                      <a:pPr marL="0" algn="l" defTabSz="457200" rtl="0" eaLnBrk="1" latinLnBrk="0" hangingPunct="1"/>
                      <a:r>
                        <a:rPr lang="en-US" sz="1500" kern="1200" dirty="0">
                          <a:solidFill>
                            <a:schemeClr val="dk1"/>
                          </a:solidFill>
                          <a:latin typeface="+mn-lt"/>
                          <a:ea typeface="+mn-ea"/>
                          <a:cs typeface="+mn-cs"/>
                        </a:rPr>
                        <a:t>n-1</a:t>
                      </a:r>
                    </a:p>
                  </a:txBody>
                  <a:tcPr marL="68576" marR="68576" marT="34257" marB="34257">
                    <a:solidFill>
                      <a:srgbClr val="F8E0A3"/>
                    </a:solidFill>
                  </a:tcPr>
                </a:tc>
                <a:tc>
                  <a:txBody>
                    <a:bodyPr/>
                    <a:lstStyle/>
                    <a:p>
                      <a:pPr marL="0" algn="l" defTabSz="457200" rtl="0" eaLnBrk="1" latinLnBrk="0" hangingPunct="1"/>
                      <a:r>
                        <a:rPr lang="en-US" sz="1500" kern="1200" dirty="0">
                          <a:solidFill>
                            <a:schemeClr val="dk1"/>
                          </a:solidFill>
                          <a:latin typeface="+mn-lt"/>
                          <a:ea typeface="+mn-ea"/>
                          <a:cs typeface="+mn-cs"/>
                        </a:rPr>
                        <a:t>SST</a:t>
                      </a:r>
                    </a:p>
                  </a:txBody>
                  <a:tcPr marL="68576" marR="68576" marT="34257" marB="34257">
                    <a:solidFill>
                      <a:srgbClr val="F8E0A3"/>
                    </a:solidFill>
                  </a:tcPr>
                </a:tc>
                <a:tc>
                  <a:txBody>
                    <a:bodyPr/>
                    <a:lstStyle/>
                    <a:p>
                      <a:pPr marL="0" algn="l" defTabSz="457200" rtl="0" eaLnBrk="1" latinLnBrk="0" hangingPunct="1"/>
                      <a:endParaRPr lang="en-US" sz="1500" kern="1200" dirty="0">
                        <a:solidFill>
                          <a:schemeClr val="dk1"/>
                        </a:solidFill>
                        <a:latin typeface="+mn-lt"/>
                        <a:ea typeface="+mn-ea"/>
                        <a:cs typeface="+mn-cs"/>
                      </a:endParaRPr>
                    </a:p>
                  </a:txBody>
                  <a:tcPr marL="68576" marR="68576" marT="34257" marB="34257">
                    <a:solidFill>
                      <a:srgbClr val="F8E0A3"/>
                    </a:solidFill>
                  </a:tcPr>
                </a:tc>
                <a:tc>
                  <a:txBody>
                    <a:bodyPr/>
                    <a:lstStyle/>
                    <a:p>
                      <a:pPr marL="0" algn="l" defTabSz="457200" rtl="0" eaLnBrk="1" latinLnBrk="0" hangingPunct="1"/>
                      <a:endParaRPr lang="en-US" sz="1500" kern="1200" dirty="0">
                        <a:solidFill>
                          <a:schemeClr val="dk1"/>
                        </a:solidFill>
                        <a:latin typeface="+mn-lt"/>
                        <a:ea typeface="+mn-ea"/>
                        <a:cs typeface="+mn-cs"/>
                      </a:endParaRPr>
                    </a:p>
                  </a:txBody>
                  <a:tcPr marL="68576" marR="68576" marT="34257" marB="34257">
                    <a:solidFill>
                      <a:srgbClr val="F8E0A3"/>
                    </a:solidFill>
                  </a:tcPr>
                </a:tc>
                <a:extLst>
                  <a:ext uri="{0D108BD9-81ED-4DB2-BD59-A6C34878D82A}">
                    <a16:rowId xmlns:a16="http://schemas.microsoft.com/office/drawing/2014/main" val="10003"/>
                  </a:ext>
                </a:extLst>
              </a:tr>
            </a:tbl>
          </a:graphicData>
        </a:graphic>
      </p:graphicFrame>
      <p:sp>
        <p:nvSpPr>
          <p:cNvPr id="4" name="Title 3"/>
          <p:cNvSpPr>
            <a:spLocks noGrp="1"/>
          </p:cNvSpPr>
          <p:nvPr>
            <p:ph type="title"/>
          </p:nvPr>
        </p:nvSpPr>
        <p:spPr>
          <a:xfrm>
            <a:off x="226879" y="122091"/>
            <a:ext cx="8562392" cy="635176"/>
          </a:xfrm>
        </p:spPr>
        <p:txBody>
          <a:bodyPr>
            <a:normAutofit/>
          </a:bodyPr>
          <a:lstStyle/>
          <a:p>
            <a:r>
              <a:rPr lang="en-US" altLang="en-US" dirty="0">
                <a:ea typeface="Vitesse" charset="0"/>
                <a:cs typeface="Vitesse" charset="0"/>
              </a:rPr>
              <a:t>Testing Subset of Coefficients</a:t>
            </a:r>
            <a:endParaRPr lang="en-US" dirty="0">
              <a:ea typeface="Vitesse" charset="0"/>
              <a:cs typeface="Vitesse" charset="0"/>
            </a:endParaRPr>
          </a:p>
        </p:txBody>
      </p:sp>
    </p:spTree>
    <p:extLst>
      <p:ext uri="{BB962C8B-B14F-4D97-AF65-F5344CB8AC3E}">
        <p14:creationId xmlns:p14="http://schemas.microsoft.com/office/powerpoint/2010/main" val="189644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5624-6D2A-6FCC-BD88-AD7EF5F01102}"/>
              </a:ext>
            </a:extLst>
          </p:cNvPr>
          <p:cNvSpPr>
            <a:spLocks noGrp="1"/>
          </p:cNvSpPr>
          <p:nvPr>
            <p:ph type="title"/>
          </p:nvPr>
        </p:nvSpPr>
        <p:spPr/>
        <p:txBody>
          <a:bodyPr/>
          <a:lstStyle/>
          <a:p>
            <a:r>
              <a:rPr lang="en-US" dirty="0"/>
              <a:t>ANOVA</a:t>
            </a:r>
          </a:p>
        </p:txBody>
      </p:sp>
      <p:sp>
        <p:nvSpPr>
          <p:cNvPr id="4" name="Content Placeholder 3">
            <a:extLst>
              <a:ext uri="{FF2B5EF4-FFF2-40B4-BE49-F238E27FC236}">
                <a16:creationId xmlns:a16="http://schemas.microsoft.com/office/drawing/2014/main" id="{1503625E-3743-DA47-03D8-92D66933F39B}"/>
              </a:ext>
            </a:extLst>
          </p:cNvPr>
          <p:cNvSpPr>
            <a:spLocks noGrp="1"/>
          </p:cNvSpPr>
          <p:nvPr>
            <p:ph sz="half" idx="1"/>
          </p:nvPr>
        </p:nvSpPr>
        <p:spPr>
          <a:xfrm>
            <a:off x="457200" y="895350"/>
            <a:ext cx="8229600" cy="3514091"/>
          </a:xfrm>
        </p:spPr>
        <p:txBody>
          <a:bodyPr>
            <a:normAutofit/>
          </a:bodyPr>
          <a:lstStyle/>
          <a:p>
            <a:pPr algn="l"/>
            <a:r>
              <a:rPr lang="en-US" sz="1800" b="0" i="0" dirty="0">
                <a:solidFill>
                  <a:srgbClr val="111111"/>
                </a:solidFill>
                <a:effectLst/>
              </a:rPr>
              <a:t>The ANOVA test is the initial step in analyzing factors that affect a given data set.</a:t>
            </a:r>
          </a:p>
          <a:p>
            <a:pPr algn="l"/>
            <a:r>
              <a:rPr lang="en-US" sz="1800" b="0" i="0" dirty="0">
                <a:solidFill>
                  <a:srgbClr val="111111"/>
                </a:solidFill>
                <a:effectLst/>
              </a:rPr>
              <a:t>Once the test is finished, an analyst performs additional testing on the methodical factors that measurably contribute to the data set's inconsistency.</a:t>
            </a:r>
          </a:p>
          <a:p>
            <a:pPr algn="l"/>
            <a:r>
              <a:rPr lang="en-US" sz="1800" b="0" i="0" dirty="0">
                <a:solidFill>
                  <a:srgbClr val="111111"/>
                </a:solidFill>
                <a:effectLst/>
              </a:rPr>
              <a:t>The analyst utilizes the ANOVA test results in an f-test to generate additional data that aligns with the proposed </a:t>
            </a:r>
            <a:r>
              <a:rPr lang="en-US" sz="1800" b="0" i="0" u="sng" dirty="0">
                <a:solidFill>
                  <a:srgbClr val="2C40D0"/>
                </a:solidFill>
                <a:effectLst/>
                <a:hlinkClick r:id="rId2"/>
              </a:rPr>
              <a:t>regression</a:t>
            </a:r>
            <a:r>
              <a:rPr lang="en-US" sz="1800" b="0" i="0" dirty="0">
                <a:solidFill>
                  <a:srgbClr val="111111"/>
                </a:solidFill>
                <a:effectLst/>
              </a:rPr>
              <a:t> models.</a:t>
            </a:r>
          </a:p>
          <a:p>
            <a:endParaRPr lang="en-US" sz="1800" dirty="0"/>
          </a:p>
        </p:txBody>
      </p:sp>
    </p:spTree>
    <p:extLst>
      <p:ext uri="{BB962C8B-B14F-4D97-AF65-F5344CB8AC3E}">
        <p14:creationId xmlns:p14="http://schemas.microsoft.com/office/powerpoint/2010/main" val="175846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5624-6D2A-6FCC-BD88-AD7EF5F01102}"/>
              </a:ext>
            </a:extLst>
          </p:cNvPr>
          <p:cNvSpPr>
            <a:spLocks noGrp="1"/>
          </p:cNvSpPr>
          <p:nvPr>
            <p:ph type="title"/>
          </p:nvPr>
        </p:nvSpPr>
        <p:spPr/>
        <p:txBody>
          <a:bodyPr/>
          <a:lstStyle/>
          <a:p>
            <a:r>
              <a:rPr lang="en-US" dirty="0"/>
              <a:t>ANOVA</a:t>
            </a:r>
          </a:p>
        </p:txBody>
      </p:sp>
      <p:sp>
        <p:nvSpPr>
          <p:cNvPr id="4" name="Content Placeholder 3">
            <a:extLst>
              <a:ext uri="{FF2B5EF4-FFF2-40B4-BE49-F238E27FC236}">
                <a16:creationId xmlns:a16="http://schemas.microsoft.com/office/drawing/2014/main" id="{1503625E-3743-DA47-03D8-92D66933F39B}"/>
              </a:ext>
            </a:extLst>
          </p:cNvPr>
          <p:cNvSpPr>
            <a:spLocks noGrp="1"/>
          </p:cNvSpPr>
          <p:nvPr>
            <p:ph sz="half" idx="1"/>
          </p:nvPr>
        </p:nvSpPr>
        <p:spPr>
          <a:xfrm>
            <a:off x="457200" y="895350"/>
            <a:ext cx="8229600" cy="3514091"/>
          </a:xfrm>
        </p:spPr>
        <p:txBody>
          <a:bodyPr>
            <a:normAutofit lnSpcReduction="10000"/>
          </a:bodyPr>
          <a:lstStyle/>
          <a:p>
            <a:pPr algn="l"/>
            <a:r>
              <a:rPr lang="en-US" sz="1800" b="0" i="0" dirty="0">
                <a:solidFill>
                  <a:srgbClr val="111111"/>
                </a:solidFill>
                <a:effectLst/>
              </a:rPr>
              <a:t>The ANOVA test allows a comparison of more than two groups at the same time to determine whether a relationship exists between them. </a:t>
            </a:r>
          </a:p>
          <a:p>
            <a:pPr algn="l"/>
            <a:r>
              <a:rPr lang="en-US" sz="1800" b="0" i="0" dirty="0">
                <a:solidFill>
                  <a:srgbClr val="111111"/>
                </a:solidFill>
                <a:effectLst/>
              </a:rPr>
              <a:t>The result of the ANOVA formula, the F statistic (also called the F-ratio), allows for the analysis of multiple groups of data to determine the variability between samples and within samples.</a:t>
            </a:r>
          </a:p>
          <a:p>
            <a:pPr algn="l"/>
            <a:r>
              <a:rPr lang="en-US" sz="1800" b="0" i="0" dirty="0">
                <a:solidFill>
                  <a:srgbClr val="111111"/>
                </a:solidFill>
                <a:effectLst/>
              </a:rPr>
              <a:t>If no real difference exists between the tested groups, which is called the </a:t>
            </a:r>
            <a:r>
              <a:rPr lang="en-US" sz="1800" b="0" i="0" u="sng" dirty="0">
                <a:solidFill>
                  <a:srgbClr val="2C40D0"/>
                </a:solidFill>
                <a:effectLst/>
                <a:hlinkClick r:id="rId2"/>
              </a:rPr>
              <a:t>null hypothesis</a:t>
            </a:r>
            <a:r>
              <a:rPr lang="en-US" sz="1800" b="0" i="0" dirty="0">
                <a:solidFill>
                  <a:srgbClr val="111111"/>
                </a:solidFill>
                <a:effectLst/>
              </a:rPr>
              <a:t>, the result of the ANOVA's F-ratio statistic will be close to 1.</a:t>
            </a:r>
          </a:p>
          <a:p>
            <a:pPr algn="l"/>
            <a:r>
              <a:rPr lang="en-US" sz="1800" b="0" i="0" dirty="0">
                <a:solidFill>
                  <a:srgbClr val="111111"/>
                </a:solidFill>
                <a:effectLst/>
              </a:rPr>
              <a:t>The distribution of all possible values of the F statistic is the F-distribution. </a:t>
            </a:r>
          </a:p>
          <a:p>
            <a:pPr algn="l"/>
            <a:r>
              <a:rPr lang="en-US" sz="1800" b="0" i="0" dirty="0">
                <a:solidFill>
                  <a:srgbClr val="111111"/>
                </a:solidFill>
                <a:effectLst/>
              </a:rPr>
              <a:t>This is actually a group of distribution functions, with two characteristic numbers, called the numerator </a:t>
            </a:r>
            <a:r>
              <a:rPr lang="en-US" sz="1800" b="0" i="0" u="sng" dirty="0">
                <a:solidFill>
                  <a:srgbClr val="2C40D0"/>
                </a:solidFill>
                <a:effectLst/>
                <a:hlinkClick r:id="rId3"/>
              </a:rPr>
              <a:t>degrees of freedom</a:t>
            </a:r>
            <a:r>
              <a:rPr lang="en-US" sz="1800" b="0" i="0" dirty="0">
                <a:solidFill>
                  <a:srgbClr val="111111"/>
                </a:solidFill>
                <a:effectLst/>
              </a:rPr>
              <a:t> and the denominator degrees of freedom.</a:t>
            </a:r>
          </a:p>
          <a:p>
            <a:endParaRPr lang="en-US" sz="1800" dirty="0"/>
          </a:p>
        </p:txBody>
      </p:sp>
    </p:spTree>
    <p:extLst>
      <p:ext uri="{BB962C8B-B14F-4D97-AF65-F5344CB8AC3E}">
        <p14:creationId xmlns:p14="http://schemas.microsoft.com/office/powerpoint/2010/main" val="72887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2" y="887145"/>
            <a:ext cx="8589459" cy="3554817"/>
          </a:xfrm>
          <a:prstGeom prst="rect">
            <a:avLst/>
          </a:prstGeom>
        </p:spPr>
        <p:txBody>
          <a:bodyPr wrap="square" lIns="91438" tIns="45719" rIns="91438" bIns="45719">
            <a:spAutoFit/>
          </a:bodyPr>
          <a:lstStyle/>
          <a:p>
            <a:r>
              <a:rPr lang="en-US" b="1" dirty="0">
                <a:ea typeface="Helvetica Neue" charset="0"/>
                <a:cs typeface="Helvetica Neue" charset="0"/>
              </a:rPr>
              <a:t>More generally</a:t>
            </a:r>
            <a:r>
              <a:rPr lang="en-US" dirty="0">
                <a:ea typeface="Helvetica Neue" charset="0"/>
                <a:cs typeface="Helvetica Neue" charset="0"/>
              </a:rPr>
              <a:t>, consider the full model</a:t>
            </a:r>
          </a:p>
          <a:p>
            <a:pPr>
              <a:lnSpc>
                <a:spcPct val="150000"/>
              </a:lnSpc>
            </a:pPr>
            <a:r>
              <a:rPr lang="en-US" altLang="en-US" b="1" dirty="0"/>
              <a:t>Y =b</a:t>
            </a:r>
            <a:r>
              <a:rPr lang="en-US" altLang="en-US" b="1" baseline="-25000" dirty="0"/>
              <a:t>0</a:t>
            </a:r>
            <a:r>
              <a:rPr lang="en-US" altLang="en-US" b="1" dirty="0"/>
              <a:t> + b</a:t>
            </a:r>
            <a:r>
              <a:rPr lang="en-US" altLang="en-US" b="1" baseline="-25000" dirty="0"/>
              <a:t>1</a:t>
            </a:r>
            <a:r>
              <a:rPr lang="en-US" altLang="en-US" b="1" dirty="0"/>
              <a:t>x</a:t>
            </a:r>
            <a:r>
              <a:rPr lang="en-US" altLang="en-US" b="1" baseline="-25000" dirty="0"/>
              <a:t>1</a:t>
            </a:r>
            <a:r>
              <a:rPr lang="en-US" altLang="en-US" b="1" dirty="0"/>
              <a:t> + b</a:t>
            </a:r>
            <a:r>
              <a:rPr lang="en-US" altLang="en-US" b="1" baseline="-25000" dirty="0"/>
              <a:t>2</a:t>
            </a:r>
            <a:r>
              <a:rPr lang="en-US" altLang="en-US" b="1" dirty="0"/>
              <a:t>x</a:t>
            </a:r>
            <a:r>
              <a:rPr lang="en-US" altLang="en-US" b="1" baseline="-25000" dirty="0"/>
              <a:t>2</a:t>
            </a:r>
            <a:r>
              <a:rPr lang="en-US" altLang="en-US" b="1" dirty="0"/>
              <a:t> +…+ </a:t>
            </a:r>
            <a:r>
              <a:rPr lang="en-US" altLang="en-US" b="1" dirty="0" err="1"/>
              <a:t>b</a:t>
            </a:r>
            <a:r>
              <a:rPr lang="en-US" altLang="en-US" b="1" baseline="-25000" dirty="0" err="1"/>
              <a:t>p</a:t>
            </a:r>
            <a:r>
              <a:rPr lang="en-US" altLang="en-US" b="1" dirty="0" err="1"/>
              <a:t>x</a:t>
            </a:r>
            <a:r>
              <a:rPr lang="en-US" altLang="en-US" b="1" baseline="-25000" dirty="0" err="1"/>
              <a:t>p</a:t>
            </a:r>
            <a:r>
              <a:rPr lang="en-US" altLang="en-US" b="1" baseline="-25000" dirty="0"/>
              <a:t> </a:t>
            </a:r>
            <a:r>
              <a:rPr lang="en-US" altLang="en-US" b="1" dirty="0"/>
              <a:t>+ </a:t>
            </a:r>
            <a:r>
              <a:rPr lang="el-GR" altLang="en-US" b="1" dirty="0">
                <a:cs typeface="Times New Roman" panose="02020603050405020304" pitchFamily="18" charset="0"/>
              </a:rPr>
              <a:t>α</a:t>
            </a:r>
            <a:r>
              <a:rPr lang="en-US" altLang="en-US" b="1" baseline="-25000" dirty="0"/>
              <a:t>1</a:t>
            </a:r>
            <a:r>
              <a:rPr lang="en-US" altLang="en-US" b="1" dirty="0"/>
              <a:t>z</a:t>
            </a:r>
            <a:r>
              <a:rPr lang="en-US" altLang="en-US" b="1" baseline="-25000" dirty="0"/>
              <a:t>1</a:t>
            </a:r>
            <a:r>
              <a:rPr lang="en-US" altLang="en-US" b="1" dirty="0"/>
              <a:t> + </a:t>
            </a:r>
            <a:r>
              <a:rPr lang="el-GR" altLang="en-US" b="1" dirty="0">
                <a:cs typeface="Times New Roman" panose="02020603050405020304" pitchFamily="18" charset="0"/>
              </a:rPr>
              <a:t>α</a:t>
            </a:r>
            <a:r>
              <a:rPr lang="en-US" altLang="en-US" b="1" baseline="-25000" dirty="0"/>
              <a:t>2</a:t>
            </a:r>
            <a:r>
              <a:rPr lang="en-US" altLang="en-US" b="1" dirty="0"/>
              <a:t>z</a:t>
            </a:r>
            <a:r>
              <a:rPr lang="en-US" altLang="en-US" b="1" baseline="-25000" dirty="0"/>
              <a:t>2</a:t>
            </a:r>
            <a:r>
              <a:rPr lang="en-US" altLang="en-US" b="1" dirty="0"/>
              <a:t> +…+ </a:t>
            </a:r>
            <a:r>
              <a:rPr lang="el-GR" altLang="en-US" b="1" dirty="0">
                <a:cs typeface="Times New Roman" panose="02020603050405020304" pitchFamily="18" charset="0"/>
              </a:rPr>
              <a:t>α </a:t>
            </a:r>
            <a:r>
              <a:rPr lang="en-US" altLang="en-US" b="1" baseline="-25000" dirty="0" err="1"/>
              <a:t>q</a:t>
            </a:r>
            <a:r>
              <a:rPr lang="en-US" altLang="en-US" b="1" dirty="0" err="1"/>
              <a:t>z</a:t>
            </a:r>
            <a:r>
              <a:rPr lang="en-US" altLang="en-US" b="1" baseline="-25000" dirty="0" err="1"/>
              <a:t>q</a:t>
            </a:r>
            <a:r>
              <a:rPr lang="en-US" altLang="en-US" b="1" dirty="0"/>
              <a:t> +e</a:t>
            </a:r>
            <a:endParaRPr lang="en-US" dirty="0">
              <a:cs typeface="Times New Roman" panose="02020603050405020304" pitchFamily="18" charset="0"/>
            </a:endParaRPr>
          </a:p>
          <a:p>
            <a:r>
              <a:rPr lang="en-US" dirty="0">
                <a:ea typeface="Helvetica Neue" charset="0"/>
                <a:cs typeface="Helvetica Neue" charset="0"/>
              </a:rPr>
              <a:t>With two sets of predictors(X</a:t>
            </a:r>
            <a:r>
              <a:rPr lang="en-US" baseline="-25000" dirty="0">
                <a:ea typeface="Helvetica Neue" charset="0"/>
                <a:cs typeface="Helvetica Neue" charset="0"/>
              </a:rPr>
              <a:t>1</a:t>
            </a:r>
            <a:r>
              <a:rPr lang="en-US" dirty="0">
                <a:ea typeface="Helvetica Neue" charset="0"/>
                <a:cs typeface="Helvetica Neue" charset="0"/>
              </a:rPr>
              <a:t>,X</a:t>
            </a:r>
            <a:r>
              <a:rPr lang="en-US" baseline="-25000" dirty="0">
                <a:ea typeface="Helvetica Neue" charset="0"/>
                <a:cs typeface="Helvetica Neue" charset="0"/>
              </a:rPr>
              <a:t>2</a:t>
            </a:r>
            <a:r>
              <a:rPr lang="en-US" dirty="0">
                <a:ea typeface="Helvetica Neue" charset="0"/>
                <a:cs typeface="Helvetica Neue" charset="0"/>
              </a:rPr>
              <a:t>,…,</a:t>
            </a:r>
            <a:r>
              <a:rPr lang="en-US" dirty="0" err="1">
                <a:ea typeface="Helvetica Neue" charset="0"/>
                <a:cs typeface="Helvetica Neue" charset="0"/>
              </a:rPr>
              <a:t>X</a:t>
            </a:r>
            <a:r>
              <a:rPr lang="en-US" baseline="-25000" dirty="0" err="1">
                <a:ea typeface="Helvetica Neue" charset="0"/>
                <a:cs typeface="Helvetica Neue" charset="0"/>
              </a:rPr>
              <a:t>p</a:t>
            </a:r>
            <a:r>
              <a:rPr lang="en-US" dirty="0">
                <a:ea typeface="Helvetica Neue" charset="0"/>
                <a:cs typeface="Helvetica Neue" charset="0"/>
              </a:rPr>
              <a:t>) and (Z</a:t>
            </a:r>
            <a:r>
              <a:rPr lang="en-US" baseline="-25000" dirty="0">
                <a:ea typeface="Helvetica Neue" charset="0"/>
                <a:cs typeface="Helvetica Neue" charset="0"/>
              </a:rPr>
              <a:t>1</a:t>
            </a:r>
            <a:r>
              <a:rPr lang="en-US" dirty="0">
                <a:ea typeface="Helvetica Neue" charset="0"/>
                <a:cs typeface="Helvetica Neue" charset="0"/>
              </a:rPr>
              <a:t>,Z</a:t>
            </a:r>
            <a:r>
              <a:rPr lang="en-US" baseline="-25000" dirty="0">
                <a:ea typeface="Helvetica Neue" charset="0"/>
                <a:cs typeface="Helvetica Neue" charset="0"/>
              </a:rPr>
              <a:t>2</a:t>
            </a:r>
            <a:r>
              <a:rPr lang="en-US" dirty="0">
                <a:ea typeface="Helvetica Neue" charset="0"/>
                <a:cs typeface="Helvetica Neue" charset="0"/>
              </a:rPr>
              <a:t>,…,</a:t>
            </a:r>
            <a:r>
              <a:rPr lang="en-US" dirty="0" err="1">
                <a:ea typeface="Helvetica Neue" charset="0"/>
                <a:cs typeface="Helvetica Neue" charset="0"/>
              </a:rPr>
              <a:t>Z</a:t>
            </a:r>
            <a:r>
              <a:rPr lang="en-US" baseline="-25000" dirty="0" err="1">
                <a:ea typeface="Helvetica Neue" charset="0"/>
                <a:cs typeface="Helvetica Neue" charset="0"/>
              </a:rPr>
              <a:t>q</a:t>
            </a:r>
            <a:r>
              <a:rPr lang="en-US" dirty="0">
                <a:ea typeface="Helvetica Neue" charset="0"/>
                <a:cs typeface="Helvetica Neue" charset="0"/>
              </a:rPr>
              <a:t>) for example, the first set can represent controlling factors and the second set can represent explanatory factors. We test:</a:t>
            </a:r>
          </a:p>
          <a:p>
            <a:pPr>
              <a:lnSpc>
                <a:spcPct val="150000"/>
              </a:lnSpc>
            </a:pPr>
            <a:r>
              <a:rPr lang="en-US" b="1" i="1" dirty="0">
                <a:ea typeface="Helvetica Neue" charset="0"/>
                <a:cs typeface="Helvetica Neue" charset="0"/>
              </a:rPr>
              <a:t>H</a:t>
            </a:r>
            <a:r>
              <a:rPr lang="en-US" b="1" baseline="-25000" dirty="0">
                <a:ea typeface="Helvetica Neue" charset="0"/>
                <a:cs typeface="Helvetica Neue" charset="0"/>
              </a:rPr>
              <a:t>0</a:t>
            </a:r>
            <a:r>
              <a:rPr lang="en-US" altLang="en-US" b="1" dirty="0">
                <a:ea typeface="Helvetica Neue" charset="0"/>
                <a:cs typeface="Helvetica Neue" charset="0"/>
              </a:rPr>
              <a:t> : </a:t>
            </a:r>
            <a:r>
              <a:rPr lang="el-GR" altLang="en-US" b="1" dirty="0">
                <a:cs typeface="Times New Roman" panose="02020603050405020304" pitchFamily="18" charset="0"/>
              </a:rPr>
              <a:t>α</a:t>
            </a:r>
            <a:r>
              <a:rPr lang="en-US" altLang="en-US" b="1" baseline="-25000" dirty="0"/>
              <a:t>1</a:t>
            </a:r>
            <a:r>
              <a:rPr lang="en-US" altLang="en-US" b="1" dirty="0"/>
              <a:t>= </a:t>
            </a:r>
            <a:r>
              <a:rPr lang="el-GR" altLang="en-US" b="1" dirty="0">
                <a:cs typeface="Times New Roman" panose="02020603050405020304" pitchFamily="18" charset="0"/>
              </a:rPr>
              <a:t>α</a:t>
            </a:r>
            <a:r>
              <a:rPr lang="en-US" altLang="en-US" b="1" baseline="-25000" dirty="0"/>
              <a:t>2</a:t>
            </a:r>
            <a:r>
              <a:rPr lang="en-US" altLang="en-US" b="1" dirty="0"/>
              <a:t> =…= </a:t>
            </a:r>
            <a:r>
              <a:rPr lang="el-GR" altLang="en-US" b="1" dirty="0">
                <a:cs typeface="Times New Roman" panose="02020603050405020304" pitchFamily="18" charset="0"/>
              </a:rPr>
              <a:t>α</a:t>
            </a:r>
            <a:r>
              <a:rPr lang="en-US" altLang="en-US" b="1" baseline="-25000" dirty="0"/>
              <a:t>q</a:t>
            </a:r>
            <a:r>
              <a:rPr lang="en-US" altLang="en-US" b="1" dirty="0"/>
              <a:t> =0 versus </a:t>
            </a:r>
            <a:r>
              <a:rPr lang="en-US" b="1" i="1" dirty="0"/>
              <a:t>H</a:t>
            </a:r>
            <a:r>
              <a:rPr lang="en-US" b="1" i="1" baseline="-25000" dirty="0"/>
              <a:t>A</a:t>
            </a:r>
            <a:r>
              <a:rPr lang="en-US" b="1" baseline="-25000" dirty="0"/>
              <a:t> </a:t>
            </a:r>
            <a:r>
              <a:rPr lang="en-US" altLang="en-US" b="1" dirty="0">
                <a:ea typeface="Helvetica Neue" charset="0"/>
                <a:cs typeface="Helvetica Neue" charset="0"/>
              </a:rPr>
              <a:t>: at least one is not zero </a:t>
            </a:r>
          </a:p>
          <a:p>
            <a:pPr>
              <a:lnSpc>
                <a:spcPct val="150000"/>
              </a:lnSpc>
            </a:pPr>
            <a:r>
              <a:rPr lang="en-US" altLang="en-US" b="1" dirty="0">
                <a:ea typeface="Helvetica Neue" charset="0"/>
                <a:cs typeface="Helvetica Neue" charset="0"/>
              </a:rPr>
              <a:t>Partial F-test:</a:t>
            </a:r>
            <a:endParaRPr lang="en-US" altLang="en-US" dirty="0">
              <a:ea typeface="Helvetica Neue" charset="0"/>
              <a:cs typeface="Helvetica Neue" charset="0"/>
            </a:endParaRPr>
          </a:p>
          <a:p>
            <a:endParaRPr lang="en-US" altLang="en-US" dirty="0">
              <a:ea typeface="Helvetica Neue" charset="0"/>
              <a:cs typeface="Helvetica Neue" charset="0"/>
            </a:endParaRPr>
          </a:p>
          <a:p>
            <a:endParaRPr lang="en-US" altLang="en-US" dirty="0">
              <a:ea typeface="Helvetica Neue" charset="0"/>
              <a:cs typeface="Helvetica Neue" charset="0"/>
            </a:endParaRPr>
          </a:p>
          <a:p>
            <a:r>
              <a:rPr lang="en-US" altLang="en-US" dirty="0">
                <a:ea typeface="Helvetica Neue" charset="0"/>
                <a:cs typeface="Helvetica Neue" charset="0"/>
              </a:rPr>
              <a:t>We reject </a:t>
            </a:r>
            <a:r>
              <a:rPr lang="en-US" b="1" i="1" dirty="0">
                <a:ea typeface="Helvetica Neue" charset="0"/>
                <a:cs typeface="Helvetica Neue" charset="0"/>
              </a:rPr>
              <a:t>H</a:t>
            </a:r>
            <a:r>
              <a:rPr lang="en-US" b="1" baseline="-25000" dirty="0">
                <a:ea typeface="Helvetica Neue" charset="0"/>
                <a:cs typeface="Helvetica Neue" charset="0"/>
              </a:rPr>
              <a:t>0</a:t>
            </a:r>
            <a:r>
              <a:rPr lang="en-US" dirty="0">
                <a:ea typeface="Helvetica Neue" charset="0"/>
                <a:cs typeface="Helvetica Neue" charset="0"/>
              </a:rPr>
              <a:t>  if F-statistic is large (F-statistic&gt;F</a:t>
            </a:r>
            <a:r>
              <a:rPr lang="el-GR" dirty="0">
                <a:ea typeface="Helvetica Neue" charset="0"/>
                <a:cs typeface="Helvetica Neue" charset="0"/>
              </a:rPr>
              <a:t>α</a:t>
            </a:r>
            <a:r>
              <a:rPr lang="en-US" dirty="0">
                <a:ea typeface="Helvetica Neue" charset="0"/>
                <a:cs typeface="Helvetica Neue" charset="0"/>
              </a:rPr>
              <a:t>,q,n-p-q-1); Which means that at least one of the coefficients is different from zero at the </a:t>
            </a:r>
            <a:r>
              <a:rPr lang="el-GR" dirty="0">
                <a:ea typeface="Helvetica Neue" charset="0"/>
                <a:cs typeface="Helvetica Neue" charset="0"/>
              </a:rPr>
              <a:t>α</a:t>
            </a:r>
            <a:r>
              <a:rPr lang="en-US" dirty="0">
                <a:ea typeface="Helvetica Neue" charset="0"/>
                <a:cs typeface="Helvetica Neue" charset="0"/>
              </a:rPr>
              <a:t> significant level.</a:t>
            </a:r>
          </a:p>
        </p:txBody>
      </p:sp>
      <p:graphicFrame>
        <p:nvGraphicFramePr>
          <p:cNvPr id="5" name="Object 4"/>
          <p:cNvGraphicFramePr>
            <a:graphicFrameLocks noChangeAspect="1"/>
          </p:cNvGraphicFramePr>
          <p:nvPr>
            <p:extLst>
              <p:ext uri="{D42A27DB-BD31-4B8C-83A1-F6EECF244321}">
                <p14:modId xmlns:p14="http://schemas.microsoft.com/office/powerpoint/2010/main" val="2062453308"/>
              </p:ext>
            </p:extLst>
          </p:nvPr>
        </p:nvGraphicFramePr>
        <p:xfrm>
          <a:off x="2338513" y="2916187"/>
          <a:ext cx="4127500" cy="703263"/>
        </p:xfrm>
        <a:graphic>
          <a:graphicData uri="http://schemas.openxmlformats.org/presentationml/2006/ole">
            <mc:AlternateContent xmlns:mc="http://schemas.openxmlformats.org/markup-compatibility/2006">
              <mc:Choice xmlns:v="urn:schemas-microsoft-com:vml" Requires="v">
                <p:oleObj name="Equation" r:id="rId2" imgW="2755800" imgH="469800" progId="Equation.3">
                  <p:embed/>
                </p:oleObj>
              </mc:Choice>
              <mc:Fallback>
                <p:oleObj name="Equation" r:id="rId2" imgW="2755800" imgH="469800" progId="Equation.3">
                  <p:embed/>
                  <p:pic>
                    <p:nvPicPr>
                      <p:cNvPr id="5" name="Object 4"/>
                      <p:cNvPicPr>
                        <a:picLocks noChangeAspect="1" noChangeArrowheads="1"/>
                      </p:cNvPicPr>
                      <p:nvPr/>
                    </p:nvPicPr>
                    <p:blipFill>
                      <a:blip r:embed="rId3"/>
                      <a:srcRect/>
                      <a:stretch>
                        <a:fillRect/>
                      </a:stretch>
                    </p:blipFill>
                    <p:spPr bwMode="auto">
                      <a:xfrm>
                        <a:off x="2338513" y="2916187"/>
                        <a:ext cx="4127500" cy="703263"/>
                      </a:xfrm>
                      <a:prstGeom prst="rect">
                        <a:avLst/>
                      </a:prstGeom>
                      <a:noFill/>
                      <a:ln>
                        <a:noFill/>
                      </a:ln>
                      <a:effectLst/>
                    </p:spPr>
                  </p:pic>
                </p:oleObj>
              </mc:Fallback>
            </mc:AlternateContent>
          </a:graphicData>
        </a:graphic>
      </p:graphicFrame>
      <p:sp>
        <p:nvSpPr>
          <p:cNvPr id="3" name="Title 2"/>
          <p:cNvSpPr>
            <a:spLocks noGrp="1"/>
          </p:cNvSpPr>
          <p:nvPr>
            <p:ph type="title"/>
          </p:nvPr>
        </p:nvSpPr>
        <p:spPr>
          <a:xfrm>
            <a:off x="290804" y="63665"/>
            <a:ext cx="8562392" cy="993775"/>
          </a:xfrm>
        </p:spPr>
        <p:txBody>
          <a:bodyPr/>
          <a:lstStyle/>
          <a:p>
            <a:pPr eaLnBrk="0" fontAlgn="base" hangingPunct="0">
              <a:spcAft>
                <a:spcPct val="0"/>
              </a:spcAft>
            </a:pPr>
            <a:r>
              <a:rPr lang="en-US" altLang="en-US" sz="3600" dirty="0">
                <a:ea typeface="Vitesse" charset="0"/>
                <a:cs typeface="Vitesse" charset="0"/>
              </a:rPr>
              <a:t>Testing Subsets of Coefficients </a:t>
            </a:r>
            <a:endParaRPr lang="en-US" sz="3600" dirty="0">
              <a:ea typeface="Vitesse" charset="0"/>
              <a:cs typeface="Vitesse" charset="0"/>
            </a:endParaRPr>
          </a:p>
        </p:txBody>
      </p:sp>
    </p:spTree>
    <p:extLst>
      <p:ext uri="{BB962C8B-B14F-4D97-AF65-F5344CB8AC3E}">
        <p14:creationId xmlns:p14="http://schemas.microsoft.com/office/powerpoint/2010/main" val="203369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Box 1"/>
          <p:cNvSpPr txBox="1">
            <a:spLocks noChangeArrowheads="1"/>
          </p:cNvSpPr>
          <p:nvPr/>
        </p:nvSpPr>
        <p:spPr bwMode="auto">
          <a:xfrm>
            <a:off x="3429001" y="1012538"/>
            <a:ext cx="5385741" cy="309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1500" b="1" dirty="0">
                <a:latin typeface="+mn-lt"/>
                <a:ea typeface="Helvetica Neue" charset="0"/>
                <a:cs typeface="Helvetica Neue" charset="0"/>
              </a:rPr>
              <a:t>Controlling factors</a:t>
            </a:r>
            <a:r>
              <a:rPr lang="en-US" altLang="en-US" sz="1500" dirty="0">
                <a:latin typeface="+mn-lt"/>
                <a:ea typeface="Helvetica Neue" charset="0"/>
                <a:cs typeface="Helvetica Neue" charset="0"/>
              </a:rPr>
              <a:t>:</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1</a:t>
            </a:r>
            <a:r>
              <a:rPr lang="en-US" altLang="en-US" sz="1500" dirty="0">
                <a:latin typeface="+mn-lt"/>
                <a:ea typeface="Helvetica Neue" charset="0"/>
                <a:cs typeface="Helvetica Neue" charset="0"/>
              </a:rPr>
              <a:t> = % of total eligible students in the state who took the exam</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6</a:t>
            </a:r>
            <a:r>
              <a:rPr lang="en-US" altLang="en-US" sz="1500" dirty="0">
                <a:latin typeface="+mn-lt"/>
                <a:ea typeface="Helvetica Neue" charset="0"/>
                <a:cs typeface="Helvetica Neue" charset="0"/>
              </a:rPr>
              <a:t> = median percentile of ranking of test takers within their secondary school classes</a:t>
            </a:r>
          </a:p>
          <a:p>
            <a:pPr eaLnBrk="1" hangingPunct="1"/>
            <a:endParaRPr lang="en-US" altLang="en-US" sz="1500" b="1" dirty="0">
              <a:latin typeface="+mn-lt"/>
              <a:ea typeface="Helvetica Neue" charset="0"/>
              <a:cs typeface="Helvetica Neue" charset="0"/>
            </a:endParaRPr>
          </a:p>
          <a:p>
            <a:pPr eaLnBrk="1" hangingPunct="1"/>
            <a:r>
              <a:rPr lang="en-US" altLang="en-US" sz="1500" b="1" dirty="0">
                <a:latin typeface="+mn-lt"/>
                <a:ea typeface="Helvetica Neue" charset="0"/>
                <a:cs typeface="Helvetica Neue" charset="0"/>
              </a:rPr>
              <a:t>Explanatory Factors:</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2</a:t>
            </a:r>
            <a:r>
              <a:rPr lang="en-US" altLang="en-US" sz="1500" dirty="0">
                <a:latin typeface="+mn-lt"/>
                <a:ea typeface="Helvetica Neue" charset="0"/>
                <a:cs typeface="Helvetica Neue" charset="0"/>
              </a:rPr>
              <a:t> = median income of families of test takers, in hundreds of dollars</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3</a:t>
            </a:r>
            <a:r>
              <a:rPr lang="en-US" altLang="en-US" sz="1500" dirty="0">
                <a:latin typeface="+mn-lt"/>
                <a:ea typeface="Helvetica Neue" charset="0"/>
                <a:cs typeface="Helvetica Neue" charset="0"/>
              </a:rPr>
              <a:t> = average number of years that test takers had in social sciences, natural sciences, and humanities</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4</a:t>
            </a:r>
            <a:r>
              <a:rPr lang="en-US" altLang="en-US" sz="1500" dirty="0">
                <a:latin typeface="+mn-lt"/>
                <a:ea typeface="Helvetica Neue" charset="0"/>
                <a:cs typeface="Helvetica Neue" charset="0"/>
              </a:rPr>
              <a:t> = % of test takers who attended public schools</a:t>
            </a:r>
          </a:p>
          <a:p>
            <a:pPr eaLnBrk="1" hangingPunct="1"/>
            <a:r>
              <a:rPr lang="en-US" altLang="en-US" sz="1500" b="1" dirty="0">
                <a:latin typeface="+mn-lt"/>
                <a:ea typeface="Helvetica Neue" charset="0"/>
                <a:cs typeface="Helvetica Neue" charset="0"/>
              </a:rPr>
              <a:t>X</a:t>
            </a:r>
            <a:r>
              <a:rPr lang="en-US" altLang="en-US" sz="1500" b="1" baseline="-25000" dirty="0">
                <a:latin typeface="+mn-lt"/>
                <a:ea typeface="Helvetica Neue" charset="0"/>
                <a:cs typeface="Helvetica Neue" charset="0"/>
              </a:rPr>
              <a:t>5</a:t>
            </a:r>
            <a:r>
              <a:rPr lang="en-US" altLang="en-US" sz="1500" dirty="0">
                <a:latin typeface="+mn-lt"/>
                <a:ea typeface="Helvetica Neue" charset="0"/>
                <a:cs typeface="Helvetica Neue" charset="0"/>
              </a:rPr>
              <a:t> = state expenditure on secondary schools, in hundreds of dollars per student</a:t>
            </a:r>
          </a:p>
        </p:txBody>
      </p:sp>
      <p:sp>
        <p:nvSpPr>
          <p:cNvPr id="2" name="Title 1"/>
          <p:cNvSpPr>
            <a:spLocks noGrp="1"/>
          </p:cNvSpPr>
          <p:nvPr>
            <p:ph type="title"/>
          </p:nvPr>
        </p:nvSpPr>
        <p:spPr>
          <a:xfrm>
            <a:off x="283096" y="128470"/>
            <a:ext cx="8562392" cy="993775"/>
          </a:xfrm>
        </p:spPr>
        <p:txBody>
          <a:bodyPr/>
          <a:lstStyle/>
          <a:p>
            <a:r>
              <a:rPr lang="en-US" altLang="en-US" sz="3600" dirty="0">
                <a:ea typeface="Vitesse" charset="0"/>
                <a:cs typeface="Vitesse" charset="0"/>
              </a:rPr>
              <a:t>Linear Regression: Example</a:t>
            </a:r>
            <a:endParaRPr lang="en-US" dirty="0">
              <a:ea typeface="Vitesse" charset="0"/>
              <a:cs typeface="Vitesse"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454" y="1094551"/>
            <a:ext cx="3025873" cy="2062626"/>
          </a:xfrm>
          <a:prstGeom prst="rect">
            <a:avLst/>
          </a:prstGeom>
        </p:spPr>
      </p:pic>
      <p:sp>
        <p:nvSpPr>
          <p:cNvPr id="5" name="Rectangle 4"/>
          <p:cNvSpPr/>
          <p:nvPr/>
        </p:nvSpPr>
        <p:spPr>
          <a:xfrm>
            <a:off x="283096" y="3788870"/>
            <a:ext cx="2971800" cy="276997"/>
          </a:xfrm>
          <a:prstGeom prst="rect">
            <a:avLst/>
          </a:prstGeom>
        </p:spPr>
        <p:txBody>
          <a:bodyPr wrap="square" lIns="91438" tIns="45719" rIns="91438" bIns="45719">
            <a:spAutoFit/>
          </a:bodyPr>
          <a:lstStyle/>
          <a:p>
            <a:r>
              <a:rPr lang="en-US" altLang="en-US" sz="1200" dirty="0">
                <a:latin typeface="Helvetica Neue" charset="0"/>
                <a:ea typeface="Helvetica Neue" charset="0"/>
                <a:cs typeface="Helvetica Neue" charset="0"/>
              </a:rPr>
              <a:t>790 (South Carolina) -1088 (Iowa)</a:t>
            </a:r>
            <a:endParaRPr lang="en-US" sz="1200" dirty="0"/>
          </a:p>
        </p:txBody>
      </p:sp>
      <p:sp>
        <p:nvSpPr>
          <p:cNvPr id="6" name="Rectangle 5"/>
          <p:cNvSpPr/>
          <p:nvPr/>
        </p:nvSpPr>
        <p:spPr>
          <a:xfrm>
            <a:off x="283097" y="3400472"/>
            <a:ext cx="3404542" cy="311622"/>
          </a:xfrm>
          <a:prstGeom prst="rect">
            <a:avLst/>
          </a:prstGeom>
        </p:spPr>
        <p:txBody>
          <a:bodyPr wrap="square" lIns="91438" tIns="45719" rIns="91438" bIns="45719">
            <a:spAutoFit/>
          </a:bodyPr>
          <a:lstStyle/>
          <a:p>
            <a:r>
              <a:rPr lang="en-US" altLang="en-US" sz="1425" dirty="0">
                <a:latin typeface="Helvetica Neue" charset="0"/>
                <a:ea typeface="Helvetica Neue" charset="0"/>
                <a:cs typeface="Helvetica Neue" charset="0"/>
              </a:rPr>
              <a:t>SAT Mean Score </a:t>
            </a:r>
            <a:r>
              <a:rPr lang="en-US" altLang="en-US" sz="1425">
                <a:latin typeface="Helvetica Neue" charset="0"/>
                <a:ea typeface="Helvetica Neue" charset="0"/>
                <a:cs typeface="Helvetica Neue" charset="0"/>
              </a:rPr>
              <a:t>by State – Year 1982</a:t>
            </a:r>
            <a:endParaRPr lang="en-US" sz="1425" dirty="0"/>
          </a:p>
        </p:txBody>
      </p:sp>
    </p:spTree>
    <p:extLst>
      <p:ext uri="{BB962C8B-B14F-4D97-AF65-F5344CB8AC3E}">
        <p14:creationId xmlns:p14="http://schemas.microsoft.com/office/powerpoint/2010/main" val="67143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ChangeArrowheads="1"/>
          </p:cNvSpPr>
          <p:nvPr/>
        </p:nvSpPr>
        <p:spPr bwMode="auto">
          <a:xfrm>
            <a:off x="3829050" y="1943100"/>
            <a:ext cx="6858000"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sp>
        <p:nvSpPr>
          <p:cNvPr id="70660" name="Text Box 4"/>
          <p:cNvSpPr txBox="1">
            <a:spLocks noChangeArrowheads="1"/>
          </p:cNvSpPr>
          <p:nvPr/>
        </p:nvSpPr>
        <p:spPr bwMode="auto">
          <a:xfrm>
            <a:off x="391160" y="830611"/>
            <a:ext cx="8077200" cy="249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marL="457200" indent="-457200">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indent="0" eaLnBrk="1" hangingPunct="1">
              <a:spcBef>
                <a:spcPct val="50000"/>
              </a:spcBef>
            </a:pPr>
            <a:r>
              <a:rPr lang="en-US" altLang="en-US" sz="1600" dirty="0">
                <a:latin typeface="+mn-lt"/>
                <a:ea typeface="Helvetica Neue" charset="0"/>
                <a:cs typeface="Helvetica Neue" charset="0"/>
              </a:rPr>
              <a:t>Given </a:t>
            </a:r>
            <a:r>
              <a:rPr lang="en-US" altLang="en-US" sz="1600" b="1" dirty="0">
                <a:latin typeface="+mn-lt"/>
              </a:rPr>
              <a:t>X</a:t>
            </a:r>
            <a:r>
              <a:rPr lang="en-US" altLang="en-US" sz="1600" b="1" baseline="-25000" dirty="0">
                <a:latin typeface="+mn-lt"/>
              </a:rPr>
              <a:t>1</a:t>
            </a:r>
            <a:r>
              <a:rPr lang="en-US" altLang="en-US" sz="1600" dirty="0">
                <a:latin typeface="+mn-lt"/>
                <a:ea typeface="Helvetica Neue" charset="0"/>
                <a:cs typeface="Helvetica Neue" charset="0"/>
              </a:rPr>
              <a:t> and </a:t>
            </a:r>
            <a:r>
              <a:rPr lang="en-US" altLang="en-US" sz="1600" b="1" dirty="0">
                <a:latin typeface="+mn-lt"/>
              </a:rPr>
              <a:t>X</a:t>
            </a:r>
            <a:r>
              <a:rPr lang="en-US" altLang="zh-CN" sz="1600" b="1" baseline="-25000" dirty="0">
                <a:latin typeface="+mn-lt"/>
              </a:rPr>
              <a:t>6</a:t>
            </a:r>
            <a:r>
              <a:rPr lang="en-US" altLang="en-US" sz="1600" dirty="0">
                <a:latin typeface="+mn-lt"/>
                <a:ea typeface="Helvetica Neue" charset="0"/>
                <a:cs typeface="Helvetica Neue" charset="0"/>
              </a:rPr>
              <a:t> (takers and rank) are controlling factors, test the null hypothesis that the coefficients of the rest of predictors are zero. Clearly state the hypothesis test. Show how you perform the test. Interpret the results. </a:t>
            </a:r>
          </a:p>
          <a:p>
            <a:pPr marL="0" indent="0" eaLnBrk="1" hangingPunct="1">
              <a:spcBef>
                <a:spcPct val="50000"/>
              </a:spcBef>
            </a:pPr>
            <a:endParaRPr lang="en-US" altLang="en-US" dirty="0">
              <a:latin typeface="Helvetica Neue" charset="0"/>
              <a:ea typeface="Helvetica Neue" charset="0"/>
              <a:cs typeface="Helvetica Neue" charset="0"/>
            </a:endParaRPr>
          </a:p>
          <a:p>
            <a:pPr marL="0" indent="0" eaLnBrk="1" hangingPunct="1">
              <a:spcBef>
                <a:spcPct val="50000"/>
              </a:spcBef>
            </a:pPr>
            <a:endParaRPr lang="en-US" altLang="en-US" dirty="0">
              <a:latin typeface="Helvetica Neue" charset="0"/>
              <a:ea typeface="Helvetica Neue" charset="0"/>
              <a:cs typeface="Helvetica Neue" charset="0"/>
            </a:endParaRPr>
          </a:p>
          <a:p>
            <a:pPr marL="0" indent="0" eaLnBrk="1" hangingPunct="1">
              <a:spcBef>
                <a:spcPct val="50000"/>
              </a:spcBef>
            </a:pPr>
            <a:endParaRPr lang="en-US" altLang="en-US" dirty="0">
              <a:latin typeface="Helvetica Neue" charset="0"/>
              <a:ea typeface="Helvetica Neue" charset="0"/>
              <a:cs typeface="Helvetica Neue" charset="0"/>
            </a:endParaRPr>
          </a:p>
          <a:p>
            <a:pPr marL="0" indent="0" eaLnBrk="1" hangingPunct="1">
              <a:spcBef>
                <a:spcPct val="50000"/>
              </a:spcBef>
            </a:pPr>
            <a:endParaRPr lang="en-US" altLang="en-US" dirty="0">
              <a:latin typeface="Helvetica Neue" charset="0"/>
              <a:ea typeface="Helvetica Neue" charset="0"/>
              <a:cs typeface="Helvetica Neue" charset="0"/>
            </a:endParaRPr>
          </a:p>
        </p:txBody>
      </p:sp>
      <p:sp>
        <p:nvSpPr>
          <p:cNvPr id="2" name="Title 1"/>
          <p:cNvSpPr>
            <a:spLocks noGrp="1"/>
          </p:cNvSpPr>
          <p:nvPr>
            <p:ph type="title"/>
          </p:nvPr>
        </p:nvSpPr>
        <p:spPr>
          <a:xfrm>
            <a:off x="510230" y="67924"/>
            <a:ext cx="8382000" cy="687761"/>
          </a:xfrm>
        </p:spPr>
        <p:txBody>
          <a:bodyPr>
            <a:normAutofit fontScale="90000"/>
          </a:bodyPr>
          <a:lstStyle/>
          <a:p>
            <a:r>
              <a:rPr lang="en-US" altLang="en-US" sz="3600" dirty="0">
                <a:ea typeface="Vitesse" charset="0"/>
                <a:cs typeface="Vitesse" charset="0"/>
              </a:rPr>
              <a:t>Example : Testing subset of coefficients</a:t>
            </a:r>
            <a:endParaRPr lang="en-US" sz="3600" dirty="0">
              <a:ea typeface="Vitesse" charset="0"/>
              <a:cs typeface="Vitesse"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C67EF7-CC0B-4C17-A6BC-00A591975650}"/>
                  </a:ext>
                </a:extLst>
              </p:cNvPr>
              <p:cNvSpPr txBox="1"/>
              <p:nvPr/>
            </p:nvSpPr>
            <p:spPr>
              <a:xfrm>
                <a:off x="510230" y="3149986"/>
                <a:ext cx="5650085" cy="969494"/>
              </a:xfrm>
              <a:prstGeom prst="rect">
                <a:avLst/>
              </a:prstGeom>
              <a:noFill/>
            </p:spPr>
            <p:txBody>
              <a:bodyPr wrap="square" lIns="91438" tIns="45719" rIns="91438" bIns="45719" rtlCol="0">
                <a:spAutoFit/>
              </a:bodyPr>
              <a:lstStyle/>
              <a:p>
                <a:r>
                  <a:rPr lang="en-US" sz="1425" b="1" dirty="0">
                    <a:latin typeface="Helvetica Neue" charset="0"/>
                    <a:ea typeface="Helvetica Neue" charset="0"/>
                    <a:cs typeface="Helvetica Neue" charset="0"/>
                  </a:rPr>
                  <a:t>Testing for a subset of regression coefficients</a:t>
                </a:r>
                <a:r>
                  <a:rPr lang="en-US" sz="1425" dirty="0">
                    <a:latin typeface="Helvetica Neue" charset="0"/>
                    <a:ea typeface="Helvetica Neue" charset="0"/>
                    <a:cs typeface="Helvetica Neue" charset="0"/>
                  </a:rPr>
                  <a:t>:</a:t>
                </a:r>
              </a:p>
              <a:p>
                <a14:m>
                  <m:oMath xmlns:m="http://schemas.openxmlformats.org/officeDocument/2006/math">
                    <m:sSub>
                      <m:sSubPr>
                        <m:ctrlPr>
                          <a:rPr lang="en-US" sz="1425" b="1" i="1">
                            <a:latin typeface="Cambria Math" panose="02040503050406030204" pitchFamily="18" charset="0"/>
                            <a:ea typeface="Helvetica Neue" charset="0"/>
                            <a:cs typeface="Helvetica Neue" charset="0"/>
                          </a:rPr>
                        </m:ctrlPr>
                      </m:sSubPr>
                      <m:e>
                        <m:r>
                          <a:rPr lang="en-US" sz="1425" b="1" i="1">
                            <a:latin typeface="Cambria Math" charset="0"/>
                            <a:ea typeface="Helvetica Neue" charset="0"/>
                            <a:cs typeface="Helvetica Neue" charset="0"/>
                          </a:rPr>
                          <m:t>𝑯</m:t>
                        </m:r>
                      </m:e>
                      <m:sub>
                        <m:r>
                          <a:rPr lang="en-US" sz="1425" b="1" i="1">
                            <a:latin typeface="Cambria Math" charset="0"/>
                            <a:ea typeface="Helvetica Neue" charset="0"/>
                            <a:cs typeface="Helvetica Neue" charset="0"/>
                          </a:rPr>
                          <m:t>𝟎</m:t>
                        </m:r>
                      </m:sub>
                    </m:sSub>
                    <m:r>
                      <a:rPr lang="en-US" sz="1425" b="1" i="1">
                        <a:latin typeface="Cambria Math" charset="0"/>
                        <a:ea typeface="Helvetica Neue" charset="0"/>
                        <a:cs typeface="Helvetica Neue" charset="0"/>
                      </a:rPr>
                      <m:t>:</m:t>
                    </m:r>
                  </m:oMath>
                </a14:m>
                <a:r>
                  <a:rPr lang="en-US" sz="1425" b="1" dirty="0">
                    <a:latin typeface="Helvetica Neue" charset="0"/>
                    <a:ea typeface="Helvetica Neue" charset="0"/>
                    <a:cs typeface="Helvetica Neue" charset="0"/>
                  </a:rPr>
                  <a:t> Reduced Model (takers and rank only) vs. </a:t>
                </a:r>
                <a14:m>
                  <m:oMath xmlns:m="http://schemas.openxmlformats.org/officeDocument/2006/math">
                    <m:sSub>
                      <m:sSubPr>
                        <m:ctrlPr>
                          <a:rPr lang="en-US" sz="1425" b="1" i="1">
                            <a:latin typeface="Cambria Math" panose="02040503050406030204" pitchFamily="18" charset="0"/>
                            <a:ea typeface="Helvetica Neue" charset="0"/>
                            <a:cs typeface="Helvetica Neue" charset="0"/>
                          </a:rPr>
                        </m:ctrlPr>
                      </m:sSubPr>
                      <m:e>
                        <m:r>
                          <a:rPr lang="en-US" sz="1425" b="1" i="1">
                            <a:latin typeface="Cambria Math" charset="0"/>
                            <a:ea typeface="Helvetica Neue" charset="0"/>
                            <a:cs typeface="Helvetica Neue" charset="0"/>
                          </a:rPr>
                          <m:t>𝑯</m:t>
                        </m:r>
                      </m:e>
                      <m:sub>
                        <m:r>
                          <a:rPr lang="en-US" sz="1425" b="1" i="1">
                            <a:latin typeface="Cambria Math" charset="0"/>
                            <a:ea typeface="Helvetica Neue" charset="0"/>
                            <a:cs typeface="Helvetica Neue" charset="0"/>
                          </a:rPr>
                          <m:t>𝑨</m:t>
                        </m:r>
                      </m:sub>
                    </m:sSub>
                    <m:r>
                      <a:rPr lang="en-US" sz="1425" b="1" i="1">
                        <a:latin typeface="Cambria Math" charset="0"/>
                        <a:ea typeface="Helvetica Neue" charset="0"/>
                        <a:cs typeface="Helvetica Neue" charset="0"/>
                      </a:rPr>
                      <m:t>:</m:t>
                    </m:r>
                  </m:oMath>
                </a14:m>
                <a:r>
                  <a:rPr lang="en-US" sz="1425" b="1" dirty="0">
                    <a:latin typeface="Helvetica Neue" charset="0"/>
                    <a:ea typeface="Helvetica Neue" charset="0"/>
                    <a:cs typeface="Helvetica Neue" charset="0"/>
                  </a:rPr>
                  <a:t> Full Model </a:t>
                </a:r>
              </a:p>
              <a:p>
                <a:endParaRPr lang="en-US" sz="1425" b="1" dirty="0">
                  <a:latin typeface="Helvetica Neue" charset="0"/>
                  <a:ea typeface="Helvetica Neue" charset="0"/>
                  <a:cs typeface="Helvetica Neue" charset="0"/>
                </a:endParaRPr>
              </a:p>
              <a:p>
                <a:r>
                  <a:rPr lang="en-US" sz="1425" b="1" dirty="0">
                    <a:latin typeface="Helvetica Neue" charset="0"/>
                    <a:ea typeface="Helvetica Neue" charset="0"/>
                    <a:cs typeface="Helvetica Neue" charset="0"/>
                  </a:rPr>
                  <a:t>Partial F Test: F-value = </a:t>
                </a:r>
                <a:r>
                  <a:rPr lang="de-DE" sz="1425" b="1" dirty="0">
                    <a:latin typeface="Helvetica Neue" charset="0"/>
                    <a:ea typeface="Helvetica Neue" charset="0"/>
                    <a:cs typeface="Helvetica Neue" charset="0"/>
                  </a:rPr>
                  <a:t>8.622; P-value </a:t>
                </a:r>
                <a:r>
                  <a:rPr lang="en-US" sz="1425" b="1" dirty="0">
                    <a:latin typeface="Helvetica Neue" charset="0"/>
                    <a:ea typeface="Helvetica Neue" charset="0"/>
                    <a:cs typeface="Helvetica Neue" charset="0"/>
                  </a:rPr>
                  <a:t>≈ 0</a:t>
                </a:r>
              </a:p>
            </p:txBody>
          </p:sp>
        </mc:Choice>
        <mc:Fallback xmlns="">
          <p:sp>
            <p:nvSpPr>
              <p:cNvPr id="6" name="TextBox 5">
                <a:extLst>
                  <a:ext uri="{FF2B5EF4-FFF2-40B4-BE49-F238E27FC236}">
                    <a16:creationId xmlns:a16="http://schemas.microsoft.com/office/drawing/2014/main" id="{BAC67EF7-CC0B-4C17-A6BC-00A591975650}"/>
                  </a:ext>
                </a:extLst>
              </p:cNvPr>
              <p:cNvSpPr txBox="1">
                <a:spLocks noRot="1" noChangeAspect="1" noMove="1" noResize="1" noEditPoints="1" noAdjustHandles="1" noChangeArrowheads="1" noChangeShapeType="1" noTextEdit="1"/>
              </p:cNvSpPr>
              <p:nvPr/>
            </p:nvSpPr>
            <p:spPr>
              <a:xfrm>
                <a:off x="510230" y="3149986"/>
                <a:ext cx="5650085" cy="969494"/>
              </a:xfrm>
              <a:prstGeom prst="rect">
                <a:avLst/>
              </a:prstGeom>
              <a:blipFill>
                <a:blip r:embed="rId2"/>
                <a:stretch>
                  <a:fillRect l="-431" t="-1258" b="-628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111B4AE-0751-4657-8611-02E74D62C14A}"/>
              </a:ext>
            </a:extLst>
          </p:cNvPr>
          <p:cNvSpPr txBox="1"/>
          <p:nvPr/>
        </p:nvSpPr>
        <p:spPr>
          <a:xfrm>
            <a:off x="6007610" y="3040813"/>
            <a:ext cx="2798914" cy="1200329"/>
          </a:xfrm>
          <a:prstGeom prst="rect">
            <a:avLst/>
          </a:prstGeom>
          <a:noFill/>
        </p:spPr>
        <p:txBody>
          <a:bodyPr wrap="square" rtlCol="0">
            <a:spAutoFit/>
          </a:bodyPr>
          <a:lstStyle/>
          <a:p>
            <a:r>
              <a:rPr lang="en-US" b="1" dirty="0">
                <a:solidFill>
                  <a:srgbClr val="FF0000"/>
                </a:solidFill>
              </a:rPr>
              <a:t>Reject the null hypothesis, some of the additional variables in the full model have explanatory power</a:t>
            </a:r>
          </a:p>
        </p:txBody>
      </p:sp>
      <p:sp>
        <p:nvSpPr>
          <p:cNvPr id="8" name="Right Arrow 10">
            <a:extLst>
              <a:ext uri="{FF2B5EF4-FFF2-40B4-BE49-F238E27FC236}">
                <a16:creationId xmlns:a16="http://schemas.microsoft.com/office/drawing/2014/main" id="{B5D95FB5-3DF6-4D91-A4E3-D9692C6A42BE}"/>
              </a:ext>
            </a:extLst>
          </p:cNvPr>
          <p:cNvSpPr/>
          <p:nvPr/>
        </p:nvSpPr>
        <p:spPr>
          <a:xfrm>
            <a:off x="4979566" y="3795740"/>
            <a:ext cx="645673" cy="229006"/>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425"/>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60" y="1711084"/>
            <a:ext cx="5731540" cy="137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36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349" y="274680"/>
            <a:ext cx="8562392" cy="688957"/>
          </a:xfrm>
        </p:spPr>
        <p:txBody>
          <a:bodyPr>
            <a:normAutofit/>
          </a:bodyPr>
          <a:lstStyle/>
          <a:p>
            <a:r>
              <a:rPr lang="en-US" altLang="en-US" dirty="0">
                <a:ea typeface="Vitesse" charset="0"/>
                <a:cs typeface="Vitesse" charset="0"/>
              </a:rPr>
              <a:t>Example 2:  Inference on Coefficients</a:t>
            </a:r>
            <a:endParaRPr lang="en-US" dirty="0"/>
          </a:p>
        </p:txBody>
      </p:sp>
      <mc:AlternateContent xmlns:mc="http://schemas.openxmlformats.org/markup-compatibility/2006" xmlns:a14="http://schemas.microsoft.com/office/drawing/2010/main">
        <mc:Choice Requires="a14">
          <p:sp>
            <p:nvSpPr>
              <p:cNvPr id="3" name="Rectangle 2"/>
              <p:cNvSpPr>
                <a:spLocks noChangeArrowheads="1"/>
              </p:cNvSpPr>
              <p:nvPr/>
            </p:nvSpPr>
            <p:spPr bwMode="auto">
              <a:xfrm>
                <a:off x="529588" y="1053613"/>
                <a:ext cx="8084824" cy="3223371"/>
              </a:xfrm>
              <a:prstGeom prst="rect">
                <a:avLst/>
              </a:prstGeom>
              <a:solidFill>
                <a:schemeClr val="bg1"/>
              </a:solid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defRPr/>
                </a:pPr>
                <a:r>
                  <a:rPr lang="en-US" altLang="en-US" b="1" dirty="0">
                    <a:latin typeface="+mn-lt"/>
                    <a:ea typeface="Helvetica Neue" charset="0"/>
                    <a:cs typeface="Helvetica Neue" charset="0"/>
                  </a:rPr>
                  <a:t>Test  </a:t>
                </a:r>
                <a:r>
                  <a:rPr lang="en-US" b="1" dirty="0">
                    <a:latin typeface="+mn-lt"/>
                    <a:ea typeface="Helvetica Neue" charset="0"/>
                    <a:cs typeface="Helvetica Neue" charset="0"/>
                  </a:rPr>
                  <a:t>H0</a:t>
                </a:r>
                <a:r>
                  <a:rPr lang="en-US" altLang="en-US" b="1" dirty="0">
                    <a:latin typeface="+mn-lt"/>
                    <a:ea typeface="Helvetica Neue" charset="0"/>
                    <a:cs typeface="Helvetica Neue" charset="0"/>
                  </a:rPr>
                  <a:t> : </a:t>
                </a:r>
                <a:r>
                  <a:rPr lang="el-GR" altLang="en-US" b="1" i="1" dirty="0">
                    <a:latin typeface="+mn-lt"/>
                    <a:cs typeface="Times New Roman" panose="02020603050405020304" pitchFamily="18" charset="0"/>
                  </a:rPr>
                  <a:t>β</a:t>
                </a:r>
                <a:r>
                  <a:rPr lang="en-US" altLang="en-US" b="1" i="1" baseline="-25000" dirty="0">
                    <a:latin typeface="+mn-lt"/>
                    <a:cs typeface="Times New Roman" panose="02020603050405020304" pitchFamily="18" charset="0"/>
                  </a:rPr>
                  <a:t>income</a:t>
                </a:r>
                <a:r>
                  <a:rPr lang="en-US" altLang="en-US" b="1" dirty="0">
                    <a:latin typeface="+mn-lt"/>
                    <a:cs typeface="Times New Roman" panose="02020603050405020304" pitchFamily="18" charset="0"/>
                  </a:rPr>
                  <a:t>= </a:t>
                </a:r>
                <a:r>
                  <a:rPr lang="el-GR" altLang="en-US" b="1" i="1" dirty="0">
                    <a:latin typeface="+mn-lt"/>
                    <a:cs typeface="Times New Roman" panose="02020603050405020304" pitchFamily="18" charset="0"/>
                  </a:rPr>
                  <a:t>β</a:t>
                </a:r>
                <a:r>
                  <a:rPr lang="en-US" altLang="en-US" b="1" i="1" baseline="-25000" dirty="0">
                    <a:latin typeface="+mn-lt"/>
                    <a:cs typeface="Times New Roman" panose="02020603050405020304" pitchFamily="18" charset="0"/>
                  </a:rPr>
                  <a:t>public</a:t>
                </a:r>
                <a:r>
                  <a:rPr lang="en-US" altLang="en-US" b="1" dirty="0">
                    <a:latin typeface="+mn-lt"/>
                    <a:cs typeface="Times New Roman" panose="02020603050405020304" pitchFamily="18" charset="0"/>
                  </a:rPr>
                  <a:t> =</a:t>
                </a:r>
                <a:r>
                  <a:rPr lang="el-GR" altLang="en-US" b="1" i="1" dirty="0">
                    <a:latin typeface="+mn-lt"/>
                    <a:cs typeface="Times New Roman" panose="02020603050405020304" pitchFamily="18" charset="0"/>
                  </a:rPr>
                  <a:t> β</a:t>
                </a:r>
                <a:r>
                  <a:rPr lang="en-US" altLang="en-US" b="1" i="1" baseline="-25000" dirty="0">
                    <a:latin typeface="+mn-lt"/>
                    <a:cs typeface="Times New Roman" panose="02020603050405020304" pitchFamily="18" charset="0"/>
                  </a:rPr>
                  <a:t>year</a:t>
                </a:r>
                <a:r>
                  <a:rPr lang="en-US" altLang="en-US" b="1" i="1" dirty="0">
                    <a:latin typeface="+mn-lt"/>
                    <a:cs typeface="Times New Roman" panose="02020603050405020304" pitchFamily="18" charset="0"/>
                  </a:rPr>
                  <a:t> =</a:t>
                </a:r>
                <a:r>
                  <a:rPr lang="el-GR" altLang="en-US" b="1" i="1" dirty="0">
                    <a:latin typeface="+mn-lt"/>
                    <a:cs typeface="Times New Roman" panose="02020603050405020304" pitchFamily="18" charset="0"/>
                  </a:rPr>
                  <a:t> β</a:t>
                </a:r>
                <a:r>
                  <a:rPr lang="en-US" altLang="en-US" b="1" i="1" baseline="-25000" dirty="0">
                    <a:latin typeface="+mn-lt"/>
                    <a:cs typeface="Times New Roman" panose="02020603050405020304" pitchFamily="18" charset="0"/>
                  </a:rPr>
                  <a:t>expend</a:t>
                </a:r>
                <a:r>
                  <a:rPr lang="en-US" altLang="en-US" b="1" i="1" dirty="0">
                    <a:latin typeface="+mn-lt"/>
                    <a:cs typeface="Times New Roman" panose="02020603050405020304" pitchFamily="18" charset="0"/>
                  </a:rPr>
                  <a:t> =0</a:t>
                </a:r>
              </a:p>
              <a:p>
                <a:pPr>
                  <a:defRPr/>
                </a:pPr>
                <a:r>
                  <a:rPr lang="en-US" altLang="en-US" b="1" dirty="0">
                    <a:latin typeface="+mn-lt"/>
                    <a:ea typeface="Helvetica Neue" charset="0"/>
                    <a:cs typeface="Helvetica Neue" charset="0"/>
                  </a:rPr>
                  <a:t>How was the </a:t>
                </a:r>
                <a:r>
                  <a:rPr lang="en-US" b="1" dirty="0">
                    <a:latin typeface="+mn-lt"/>
                    <a:ea typeface="Helvetica Neue" charset="0"/>
                    <a:cs typeface="Helvetica Neue" charset="0"/>
                  </a:rPr>
                  <a:t>F-statistic computed:</a:t>
                </a:r>
              </a:p>
              <a:p>
                <a:pPr>
                  <a:defRPr/>
                </a:pPr>
                <a:r>
                  <a:rPr lang="en-US" b="1" dirty="0">
                    <a:latin typeface="+mn-lt"/>
                    <a:ea typeface="Helvetica Neue" charset="0"/>
                    <a:cs typeface="Helvetica Neue" charset="0"/>
                  </a:rPr>
                  <a:t>F-statistic</a:t>
                </a:r>
                <a:r>
                  <a:rPr lang="en-US" altLang="en-US" b="1" i="1" dirty="0">
                    <a:latin typeface="+mn-lt"/>
                    <a:ea typeface="Helvetica Neue" charset="0"/>
                    <a:cs typeface="Helvetica Neue" charset="0"/>
                  </a:rPr>
                  <a:t> </a:t>
                </a:r>
                <a14:m>
                  <m:oMath xmlns:m="http://schemas.openxmlformats.org/officeDocument/2006/math">
                    <m:r>
                      <a:rPr lang="en-US" altLang="en-US" b="1">
                        <a:latin typeface="Cambria Math"/>
                        <a:ea typeface="Helvetica Neue" charset="0"/>
                        <a:cs typeface="Helvetica Neue" charset="0"/>
                      </a:rPr>
                      <m:t>=</m:t>
                    </m:r>
                    <m:f>
                      <m:fPr>
                        <m:ctrlPr>
                          <a:rPr lang="en-US" altLang="en-US" b="1" i="1">
                            <a:latin typeface="Cambria Math" panose="02040503050406030204" pitchFamily="18" charset="0"/>
                            <a:ea typeface="Helvetica Neue" charset="0"/>
                            <a:cs typeface="Helvetica Neue" charset="0"/>
                          </a:rPr>
                        </m:ctrlPr>
                      </m:fPr>
                      <m:num>
                        <m:r>
                          <a:rPr lang="en-US" altLang="en-US" b="1" i="1">
                            <a:latin typeface="Cambria Math"/>
                            <a:ea typeface="Helvetica Neue" charset="0"/>
                            <a:cs typeface="Helvetica Neue" charset="0"/>
                          </a:rPr>
                          <m:t>𝐒𝐒𝐑𝐞𝐠</m:t>
                        </m:r>
                        <m:r>
                          <a:rPr lang="en-US" altLang="en-US" b="1">
                            <a:latin typeface="Cambria Math"/>
                            <a:ea typeface="Helvetica Neue" charset="0"/>
                            <a:cs typeface="Helvetica Neue" charset="0"/>
                          </a:rPr>
                          <m:t>(</m:t>
                        </m:r>
                        <m:r>
                          <a:rPr lang="en-US" altLang="en-US" b="1" i="1">
                            <a:latin typeface="Cambria Math"/>
                            <a:ea typeface="Helvetica Neue" charset="0"/>
                            <a:cs typeface="Helvetica Neue" charset="0"/>
                          </a:rPr>
                          <m:t>𝑰𝒏𝒄𝒐𝒎𝒆</m:t>
                        </m:r>
                        <m:r>
                          <a:rPr lang="en-US" altLang="en-US" b="1" i="1">
                            <a:latin typeface="Cambria Math"/>
                            <a:ea typeface="Helvetica Neue" charset="0"/>
                            <a:cs typeface="Helvetica Neue" charset="0"/>
                          </a:rPr>
                          <m:t>, </m:t>
                        </m:r>
                        <m:r>
                          <a:rPr lang="en-US" altLang="en-US" b="1" i="1">
                            <a:latin typeface="Cambria Math"/>
                            <a:ea typeface="Helvetica Neue" charset="0"/>
                            <a:cs typeface="Helvetica Neue" charset="0"/>
                          </a:rPr>
                          <m:t>𝒑𝒖𝒃𝒍𝒊𝒄</m:t>
                        </m:r>
                        <m:r>
                          <a:rPr lang="en-US" altLang="en-US" b="1" i="1">
                            <a:latin typeface="Cambria Math"/>
                            <a:ea typeface="Helvetica Neue" charset="0"/>
                            <a:cs typeface="Helvetica Neue" charset="0"/>
                          </a:rPr>
                          <m:t>, </m:t>
                        </m:r>
                        <m:r>
                          <a:rPr lang="en-US" altLang="en-US" b="1" i="1">
                            <a:latin typeface="Cambria Math"/>
                            <a:ea typeface="Helvetica Neue" charset="0"/>
                            <a:cs typeface="Helvetica Neue" charset="0"/>
                          </a:rPr>
                          <m:t>𝒀𝒆𝒂𝒓𝒔</m:t>
                        </m:r>
                        <m:r>
                          <a:rPr lang="en-US" altLang="en-US" b="1" i="1">
                            <a:latin typeface="Cambria Math"/>
                            <a:ea typeface="Helvetica Neue" charset="0"/>
                            <a:cs typeface="Helvetica Neue" charset="0"/>
                          </a:rPr>
                          <m:t>, </m:t>
                        </m:r>
                        <m:r>
                          <a:rPr lang="en-US" altLang="en-US" b="1" i="1">
                            <a:latin typeface="Cambria Math"/>
                            <a:ea typeface="Helvetica Neue" charset="0"/>
                            <a:cs typeface="Helvetica Neue" charset="0"/>
                          </a:rPr>
                          <m:t>𝑬𝒙𝒑𝒆𝒏𝒅</m:t>
                        </m:r>
                        <m:r>
                          <a:rPr lang="en-US" altLang="en-US" b="1" i="1">
                            <a:latin typeface="Cambria Math"/>
                            <a:ea typeface="Helvetica Neue" charset="0"/>
                            <a:cs typeface="Helvetica Neue" charset="0"/>
                          </a:rPr>
                          <m:t>|</m:t>
                        </m:r>
                        <m:r>
                          <a:rPr lang="en-US" altLang="en-US" b="1" i="1">
                            <a:latin typeface="Cambria Math"/>
                            <a:ea typeface="Helvetica Neue" charset="0"/>
                            <a:cs typeface="Helvetica Neue" charset="0"/>
                          </a:rPr>
                          <m:t>𝑻𝒂𝒌𝒆𝒓𝒔</m:t>
                        </m:r>
                        <m:r>
                          <a:rPr lang="en-US" altLang="en-US" b="1" i="1">
                            <a:latin typeface="Cambria Math"/>
                            <a:ea typeface="Helvetica Neue" charset="0"/>
                            <a:cs typeface="Helvetica Neue" charset="0"/>
                          </a:rPr>
                          <m:t>,</m:t>
                        </m:r>
                        <m:r>
                          <a:rPr lang="en-US" altLang="en-US" b="1" i="1">
                            <a:latin typeface="Cambria Math"/>
                            <a:ea typeface="Helvetica Neue" charset="0"/>
                            <a:cs typeface="Helvetica Neue" charset="0"/>
                          </a:rPr>
                          <m:t>𝑹𝒂𝒏𝒌</m:t>
                        </m:r>
                        <m:r>
                          <a:rPr lang="en-US" altLang="en-US" b="1">
                            <a:latin typeface="Cambria Math"/>
                            <a:ea typeface="Helvetica Neue" charset="0"/>
                            <a:cs typeface="Helvetica Neue" charset="0"/>
                          </a:rPr>
                          <m:t>) /</m:t>
                        </m:r>
                        <m:r>
                          <a:rPr lang="en-US" altLang="en-US" b="1" i="1">
                            <a:latin typeface="Cambria Math"/>
                            <a:ea typeface="Helvetica Neue" charset="0"/>
                            <a:cs typeface="Helvetica Neue" charset="0"/>
                          </a:rPr>
                          <m:t>𝟒</m:t>
                        </m:r>
                      </m:num>
                      <m:den>
                        <m:r>
                          <a:rPr lang="en-US" altLang="en-US" b="1" i="1">
                            <a:latin typeface="Cambria Math"/>
                            <a:ea typeface="Helvetica Neue" charset="0"/>
                            <a:cs typeface="Helvetica Neue" charset="0"/>
                          </a:rPr>
                          <m:t>𝐒𝐒𝐄</m:t>
                        </m:r>
                        <m:r>
                          <a:rPr lang="en-US" altLang="en-US" b="1">
                            <a:latin typeface="Cambria Math"/>
                            <a:ea typeface="Helvetica Neue" charset="0"/>
                            <a:cs typeface="Helvetica Neue" charset="0"/>
                          </a:rPr>
                          <m:t>/(</m:t>
                        </m:r>
                        <m:r>
                          <a:rPr lang="en-US" altLang="en-US" b="1" i="1">
                            <a:latin typeface="Cambria Math"/>
                            <a:ea typeface="Helvetica Neue" charset="0"/>
                            <a:cs typeface="Helvetica Neue" charset="0"/>
                          </a:rPr>
                          <m:t>𝟓𝟎</m:t>
                        </m:r>
                        <m:r>
                          <a:rPr lang="en-US" altLang="en-US" b="1">
                            <a:latin typeface="Cambria Math"/>
                            <a:ea typeface="Helvetica Neue" charset="0"/>
                            <a:cs typeface="Helvetica Neue" charset="0"/>
                          </a:rPr>
                          <m:t>−</m:t>
                        </m:r>
                        <m:r>
                          <a:rPr lang="en-US" altLang="en-US" b="1" i="1">
                            <a:latin typeface="Cambria Math"/>
                            <a:ea typeface="Helvetica Neue" charset="0"/>
                            <a:cs typeface="Helvetica Neue" charset="0"/>
                          </a:rPr>
                          <m:t>𝟔</m:t>
                        </m:r>
                        <m:r>
                          <a:rPr lang="en-US" altLang="en-US" b="1">
                            <a:latin typeface="Cambria Math"/>
                            <a:ea typeface="Helvetica Neue" charset="0"/>
                            <a:cs typeface="Helvetica Neue" charset="0"/>
                          </a:rPr>
                          <m:t>−</m:t>
                        </m:r>
                        <m:r>
                          <a:rPr lang="en-US" altLang="en-US" b="1" i="1">
                            <a:latin typeface="Cambria Math"/>
                            <a:ea typeface="Helvetica Neue" charset="0"/>
                            <a:cs typeface="Helvetica Neue" charset="0"/>
                          </a:rPr>
                          <m:t>𝟏</m:t>
                        </m:r>
                        <m:r>
                          <a:rPr lang="en-US" altLang="en-US" b="1">
                            <a:latin typeface="Cambria Math"/>
                            <a:ea typeface="Helvetica Neue" charset="0"/>
                            <a:cs typeface="Helvetica Neue" charset="0"/>
                          </a:rPr>
                          <m:t>)</m:t>
                        </m:r>
                      </m:den>
                    </m:f>
                  </m:oMath>
                </a14:m>
                <a:endParaRPr lang="en-US" altLang="en-US" b="1" i="1" dirty="0">
                  <a:latin typeface="+mn-lt"/>
                  <a:ea typeface="Helvetica Neue" charset="0"/>
                  <a:cs typeface="Helvetica Neue" charset="0"/>
                </a:endParaRPr>
              </a:p>
              <a:p>
                <a:pPr>
                  <a:defRPr/>
                </a:pPr>
                <a:r>
                  <a:rPr lang="en-US" altLang="en-US" b="1" dirty="0">
                    <a:latin typeface="+mn-lt"/>
                    <a:ea typeface="Helvetica Neue" charset="0"/>
                    <a:cs typeface="Helvetica Neue" charset="0"/>
                  </a:rPr>
                  <a:t>The p-value is computed as</a:t>
                </a:r>
              </a:p>
              <a:p>
                <a:pPr>
                  <a:defRPr/>
                </a:pPr>
                <a:r>
                  <a:rPr lang="en-US" b="1" dirty="0">
                    <a:latin typeface="+mn-lt"/>
                    <a:ea typeface="Helvetica Neue" charset="0"/>
                    <a:cs typeface="Helvetica Neue" charset="0"/>
                  </a:rPr>
                  <a:t>P(F</a:t>
                </a:r>
                <a:r>
                  <a:rPr lang="en-US" b="1" baseline="-25000" dirty="0">
                    <a:latin typeface="+mn-lt"/>
                    <a:ea typeface="Helvetica Neue" charset="0"/>
                    <a:cs typeface="Helvetica Neue" charset="0"/>
                  </a:rPr>
                  <a:t>4,43</a:t>
                </a:r>
                <a:r>
                  <a:rPr lang="en-US" b="1" dirty="0">
                    <a:latin typeface="+mn-lt"/>
                    <a:ea typeface="Helvetica Neue" charset="0"/>
                    <a:cs typeface="Helvetica Neue" charset="0"/>
                  </a:rPr>
                  <a:t> &gt; F-statistic) = 1- P(F</a:t>
                </a:r>
                <a:r>
                  <a:rPr lang="en-US" b="1" baseline="-25000" dirty="0">
                    <a:latin typeface="+mn-lt"/>
                    <a:ea typeface="Helvetica Neue" charset="0"/>
                    <a:cs typeface="Helvetica Neue" charset="0"/>
                  </a:rPr>
                  <a:t>4,43</a:t>
                </a:r>
                <a:r>
                  <a:rPr lang="en-US" b="1" dirty="0">
                    <a:latin typeface="+mn-lt"/>
                    <a:ea typeface="Helvetica Neue" charset="0"/>
                    <a:cs typeface="Helvetica Neue" charset="0"/>
                  </a:rPr>
                  <a:t> &lt; F-statistic) </a:t>
                </a:r>
              </a:p>
              <a:p>
                <a:pPr>
                  <a:defRPr/>
                </a:pPr>
                <a:endParaRPr lang="en-US" b="1" dirty="0">
                  <a:latin typeface="+mn-lt"/>
                  <a:ea typeface="Helvetica Neue" charset="0"/>
                  <a:cs typeface="Helvetica Neue" charset="0"/>
                </a:endParaRPr>
              </a:p>
              <a:p>
                <a:pPr>
                  <a:defRPr/>
                </a:pPr>
                <a:r>
                  <a:rPr lang="en-US" altLang="en-US" b="1" dirty="0">
                    <a:latin typeface="+mn-lt"/>
                    <a:ea typeface="Helvetica Neue" charset="0"/>
                    <a:cs typeface="Helvetica Neue" charset="0"/>
                  </a:rPr>
                  <a:t>Interpretation: </a:t>
                </a:r>
                <a:r>
                  <a:rPr lang="en-US" altLang="en-US" dirty="0">
                    <a:latin typeface="+mn-lt"/>
                    <a:ea typeface="Helvetica Neue" charset="0"/>
                    <a:cs typeface="Helvetica Neue" charset="0"/>
                  </a:rPr>
                  <a:t>The p-value is approximately 0 thus reject the null</a:t>
                </a:r>
              </a:p>
              <a:p>
                <a:pPr>
                  <a:defRPr/>
                </a:pPr>
                <a:r>
                  <a:rPr lang="en-US" altLang="en-US" dirty="0">
                    <a:latin typeface="+mn-lt"/>
                    <a:ea typeface="Helvetica Neue" charset="0"/>
                    <a:cs typeface="Helvetica Neue" charset="0"/>
                  </a:rPr>
                  <a:t>hypothesis. We conclude that at least one other predictor among the</a:t>
                </a:r>
              </a:p>
              <a:p>
                <a:pPr>
                  <a:defRPr/>
                </a:pPr>
                <a:r>
                  <a:rPr lang="en-US" altLang="en-US" dirty="0">
                    <a:latin typeface="+mn-lt"/>
                    <a:ea typeface="Helvetica Neue" charset="0"/>
                    <a:cs typeface="Helvetica Neue" charset="0"/>
                  </a:rPr>
                  <a:t> four predictors (income, years, public and expend) will be significantly</a:t>
                </a:r>
              </a:p>
              <a:p>
                <a:pPr>
                  <a:defRPr/>
                </a:pPr>
                <a:r>
                  <a:rPr lang="en-US" altLang="en-US" dirty="0">
                    <a:latin typeface="+mn-lt"/>
                    <a:ea typeface="Helvetica Neue" charset="0"/>
                    <a:cs typeface="Helvetica Neue" charset="0"/>
                  </a:rPr>
                  <a:t>associated to the state-average SAT score.</a:t>
                </a:r>
              </a:p>
            </p:txBody>
          </p:sp>
        </mc:Choice>
        <mc:Fallback xmlns="">
          <p:sp>
            <p:nvSpPr>
              <p:cNvPr id="3" name="Rectangle 2"/>
              <p:cNvSpPr>
                <a:spLocks noRot="1" noChangeAspect="1" noMove="1" noResize="1" noEditPoints="1" noAdjustHandles="1" noChangeArrowheads="1" noChangeShapeType="1" noTextEdit="1"/>
              </p:cNvSpPr>
              <p:nvPr/>
            </p:nvSpPr>
            <p:spPr bwMode="auto">
              <a:xfrm>
                <a:off x="529588" y="1053613"/>
                <a:ext cx="8084824" cy="3223371"/>
              </a:xfrm>
              <a:prstGeom prst="rect">
                <a:avLst/>
              </a:prstGeom>
              <a:blipFill>
                <a:blip r:embed="rId2"/>
                <a:stretch>
                  <a:fillRect l="-602"/>
                </a:stretch>
              </a:blipFill>
              <a:ln w="19050">
                <a:solidFill>
                  <a:schemeClr val="tx2"/>
                </a:solid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308944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E898-8402-E977-7C27-3EE35F80A861}"/>
              </a:ext>
            </a:extLst>
          </p:cNvPr>
          <p:cNvSpPr>
            <a:spLocks noGrp="1"/>
          </p:cNvSpPr>
          <p:nvPr>
            <p:ph type="title"/>
          </p:nvPr>
        </p:nvSpPr>
        <p:spPr/>
        <p:txBody>
          <a:bodyPr>
            <a:normAutofit fontScale="90000"/>
          </a:bodyPr>
          <a:lstStyle/>
          <a:p>
            <a:r>
              <a:rPr lang="en-US" dirty="0"/>
              <a:t>Estimating the Regression Line</a:t>
            </a:r>
          </a:p>
        </p:txBody>
      </p:sp>
    </p:spTree>
    <p:extLst>
      <p:ext uri="{BB962C8B-B14F-4D97-AF65-F5344CB8AC3E}">
        <p14:creationId xmlns:p14="http://schemas.microsoft.com/office/powerpoint/2010/main" val="1789246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94824" y="1744951"/>
            <a:ext cx="5943600" cy="884634"/>
          </a:xfrm>
          <a:prstGeom prst="rect">
            <a:avLst/>
          </a:prstGeom>
          <a:no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defRPr/>
            </a:pPr>
            <a:endParaRPr lang="en-US" altLang="en-US" sz="1350">
              <a:latin typeface="Times New Roman" panose="02020603050405020304" pitchFamily="18" charset="0"/>
            </a:endParaRPr>
          </a:p>
        </p:txBody>
      </p:sp>
      <p:sp>
        <p:nvSpPr>
          <p:cNvPr id="77827" name="Text Box 3"/>
          <p:cNvSpPr txBox="1">
            <a:spLocks noChangeArrowheads="1"/>
          </p:cNvSpPr>
          <p:nvPr/>
        </p:nvSpPr>
        <p:spPr bwMode="auto">
          <a:xfrm>
            <a:off x="680287" y="876986"/>
            <a:ext cx="7356440"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At some selected value of x (say x*), we estimate the “mean response” of Y (or the regression  line) via</a:t>
            </a:r>
          </a:p>
        </p:txBody>
      </p:sp>
      <p:graphicFrame>
        <p:nvGraphicFramePr>
          <p:cNvPr id="77828" name="Object 4"/>
          <p:cNvGraphicFramePr>
            <a:graphicFrameLocks noChangeAspect="1"/>
          </p:cNvGraphicFramePr>
          <p:nvPr>
            <p:extLst>
              <p:ext uri="{D42A27DB-BD31-4B8C-83A1-F6EECF244321}">
                <p14:modId xmlns:p14="http://schemas.microsoft.com/office/powerpoint/2010/main" val="401686722"/>
              </p:ext>
            </p:extLst>
          </p:nvPr>
        </p:nvGraphicFramePr>
        <p:xfrm>
          <a:off x="947225" y="1896757"/>
          <a:ext cx="5637609" cy="536972"/>
        </p:xfrm>
        <a:graphic>
          <a:graphicData uri="http://schemas.openxmlformats.org/presentationml/2006/ole">
            <mc:AlternateContent xmlns:mc="http://schemas.openxmlformats.org/markup-compatibility/2006">
              <mc:Choice xmlns:v="urn:schemas-microsoft-com:vml" Requires="v">
                <p:oleObj name="Equation" r:id="rId2" imgW="2794000" imgH="266700" progId="Equation.3">
                  <p:embed/>
                </p:oleObj>
              </mc:Choice>
              <mc:Fallback>
                <p:oleObj name="Equation" r:id="rId2" imgW="2794000" imgH="266700" progId="Equation.3">
                  <p:embed/>
                  <p:pic>
                    <p:nvPicPr>
                      <p:cNvPr id="7782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25" y="1896757"/>
                        <a:ext cx="5637609" cy="536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718624" y="2858186"/>
                <a:ext cx="7318102" cy="93820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Because the estimators of </a:t>
                </a:r>
                <a:r>
                  <a:rPr lang="en-US" altLang="en-US" dirty="0">
                    <a:latin typeface="+mn-lt"/>
                    <a:sym typeface="Symbol" panose="05050102010706020507" pitchFamily="18" charset="2"/>
                  </a:rPr>
                  <a:t></a:t>
                </a:r>
                <a:r>
                  <a:rPr lang="en-US" altLang="en-US" dirty="0">
                    <a:latin typeface="+mn-lt"/>
                  </a:rPr>
                  <a:t> </a:t>
                </a:r>
                <a:r>
                  <a:rPr lang="en-US" altLang="en-US" dirty="0">
                    <a:latin typeface="+mn-lt"/>
                    <a:ea typeface="Helvetica Neue" charset="0"/>
                    <a:cs typeface="Helvetica Neue" charset="0"/>
                  </a:rPr>
                  <a:t>are normally distributed, so is </a:t>
                </a:r>
                <a14:m>
                  <m:oMath xmlns:m="http://schemas.openxmlformats.org/officeDocument/2006/math">
                    <m:acc>
                      <m:accPr>
                        <m:chr m:val="̂"/>
                        <m:ctrlPr>
                          <a:rPr lang="en-US" altLang="en-US" i="1">
                            <a:latin typeface="Cambria Math" panose="02040503050406030204" pitchFamily="18" charset="0"/>
                            <a:ea typeface="Helvetica Neue" charset="0"/>
                            <a:cs typeface="Helvetica Neue" charset="0"/>
                          </a:rPr>
                        </m:ctrlPr>
                      </m:accPr>
                      <m:e>
                        <m:r>
                          <a:rPr lang="en-US" altLang="en-US">
                            <a:latin typeface="Cambria Math"/>
                            <a:ea typeface="Helvetica Neue" charset="0"/>
                            <a:cs typeface="Helvetica Neue" charset="0"/>
                          </a:rPr>
                          <m:t>𝑌</m:t>
                        </m:r>
                      </m:e>
                    </m:acc>
                  </m:oMath>
                </a14:m>
                <a:r>
                  <a:rPr lang="en-US" altLang="en-US" dirty="0">
                    <a:latin typeface="+mn-lt"/>
                    <a:ea typeface="Helvetica Neue" charset="0"/>
                    <a:cs typeface="Helvetica Neue" charset="0"/>
                  </a:rPr>
                  <a:t>.  That means we can draw inference on the regression line using  </a:t>
                </a:r>
                <a14:m>
                  <m:oMath xmlns:m="http://schemas.openxmlformats.org/officeDocument/2006/math">
                    <m:acc>
                      <m:accPr>
                        <m:chr m:val="̂"/>
                        <m:ctrlPr>
                          <a:rPr lang="en-US" altLang="en-US" i="1">
                            <a:latin typeface="Cambria Math" panose="02040503050406030204" pitchFamily="18" charset="0"/>
                            <a:ea typeface="Helvetica Neue" charset="0"/>
                            <a:cs typeface="Helvetica Neue" charset="0"/>
                          </a:rPr>
                        </m:ctrlPr>
                      </m:accPr>
                      <m:e>
                        <m:r>
                          <a:rPr lang="en-US" altLang="en-US">
                            <a:latin typeface="Cambria Math"/>
                            <a:ea typeface="Helvetica Neue" charset="0"/>
                            <a:cs typeface="Helvetica Neue" charset="0"/>
                          </a:rPr>
                          <m:t>𝑌</m:t>
                        </m:r>
                      </m:e>
                    </m:acc>
                  </m:oMath>
                </a14:m>
                <a:r>
                  <a:rPr lang="en-US" altLang="en-US" dirty="0">
                    <a:latin typeface="+mn-lt"/>
                    <a:ea typeface="Helvetica Neue" charset="0"/>
                    <a:cs typeface="Helvetica Neue" charset="0"/>
                  </a:rPr>
                  <a:t> if we know the expected value and variance.</a:t>
                </a:r>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718624" y="2858186"/>
                <a:ext cx="7318102" cy="938204"/>
              </a:xfrm>
              <a:prstGeom prst="rect">
                <a:avLst/>
              </a:prstGeom>
              <a:blipFill>
                <a:blip r:embed="rId4"/>
                <a:stretch>
                  <a:fillRect l="-750" t="-3247" b="-974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a:xfrm>
            <a:off x="252350" y="78940"/>
            <a:ext cx="8586851" cy="696872"/>
          </a:xfrm>
        </p:spPr>
        <p:txBody>
          <a:bodyPr/>
          <a:lstStyle/>
          <a:p>
            <a:r>
              <a:rPr lang="en-US" altLang="en-US" sz="3600" dirty="0"/>
              <a:t>Estimating the Regression Line</a:t>
            </a:r>
            <a:endParaRPr lang="en-US" sz="3600" dirty="0"/>
          </a:p>
        </p:txBody>
      </p:sp>
    </p:spTree>
    <p:extLst>
      <p:ext uri="{BB962C8B-B14F-4D97-AF65-F5344CB8AC3E}">
        <p14:creationId xmlns:p14="http://schemas.microsoft.com/office/powerpoint/2010/main" val="214661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55" name="Text Box 3"/>
              <p:cNvSpPr txBox="1">
                <a:spLocks noChangeArrowheads="1"/>
              </p:cNvSpPr>
              <p:nvPr/>
            </p:nvSpPr>
            <p:spPr bwMode="auto">
              <a:xfrm>
                <a:off x="252349" y="982588"/>
                <a:ext cx="7325688" cy="10156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b="1" dirty="0">
                    <a:latin typeface="Arial" panose="020B0604020202020204" pitchFamily="34" charset="0"/>
                    <a:ea typeface="Helvetica Neue" charset="0"/>
                    <a:cs typeface="Arial" panose="020B0604020202020204" pitchFamily="34" charset="0"/>
                  </a:rPr>
                  <a:t>Data</a:t>
                </a:r>
                <a:r>
                  <a:rPr lang="en-US" altLang="en-US" sz="2000" dirty="0">
                    <a:latin typeface="Arial" panose="020B0604020202020204" pitchFamily="34" charset="0"/>
                    <a:ea typeface="Helvetica Neue" charset="0"/>
                    <a:cs typeface="Arial" panose="020B0604020202020204" pitchFamily="34" charset="0"/>
                  </a:rPr>
                  <a:t>: {(x</a:t>
                </a:r>
                <a:r>
                  <a:rPr lang="en-US" altLang="en-US" sz="2000" baseline="-25000" dirty="0">
                    <a:latin typeface="Arial" panose="020B0604020202020204" pitchFamily="34" charset="0"/>
                    <a:ea typeface="Helvetica Neue" charset="0"/>
                    <a:cs typeface="Arial" panose="020B0604020202020204" pitchFamily="34" charset="0"/>
                  </a:rPr>
                  <a:t>11</a:t>
                </a:r>
                <a:r>
                  <a:rPr lang="en-US" altLang="en-US" sz="2000" dirty="0">
                    <a:latin typeface="Arial" panose="020B0604020202020204" pitchFamily="34" charset="0"/>
                    <a:ea typeface="Helvetica Neue" charset="0"/>
                    <a:cs typeface="Arial" panose="020B0604020202020204" pitchFamily="34" charset="0"/>
                  </a:rPr>
                  <a:t>,.., x</a:t>
                </a:r>
                <a:r>
                  <a:rPr lang="en-US" altLang="en-US" sz="2000" baseline="-25000" dirty="0">
                    <a:latin typeface="Arial" panose="020B0604020202020204" pitchFamily="34" charset="0"/>
                    <a:ea typeface="Helvetica Neue" charset="0"/>
                    <a:cs typeface="Arial" panose="020B0604020202020204" pitchFamily="34" charset="0"/>
                  </a:rPr>
                  <a:t>1p</a:t>
                </a:r>
                <a:r>
                  <a:rPr lang="en-US" altLang="en-US" sz="2000" dirty="0">
                    <a:latin typeface="Arial" panose="020B0604020202020204" pitchFamily="34" charset="0"/>
                    <a:ea typeface="Helvetica Neue" charset="0"/>
                    <a:cs typeface="Arial" panose="020B0604020202020204" pitchFamily="34" charset="0"/>
                  </a:rPr>
                  <a:t>),Y</a:t>
                </a:r>
                <a:r>
                  <a:rPr lang="en-US" altLang="en-US" sz="2000" baseline="-25000" dirty="0">
                    <a:latin typeface="Arial" panose="020B0604020202020204" pitchFamily="34" charset="0"/>
                    <a:ea typeface="Helvetica Neue" charset="0"/>
                    <a:cs typeface="Arial" panose="020B0604020202020204" pitchFamily="34" charset="0"/>
                  </a:rPr>
                  <a:t>1</a:t>
                </a:r>
                <a:r>
                  <a:rPr lang="en-US" altLang="en-US" sz="2000" dirty="0">
                    <a:latin typeface="Arial" panose="020B0604020202020204" pitchFamily="34" charset="0"/>
                    <a:ea typeface="Helvetica Neue" charset="0"/>
                    <a:cs typeface="Arial" panose="020B0604020202020204" pitchFamily="34" charset="0"/>
                  </a:rPr>
                  <a:t>},….,{(x</a:t>
                </a:r>
                <a:r>
                  <a:rPr lang="en-US" altLang="en-US" sz="2000" baseline="-25000" dirty="0">
                    <a:latin typeface="Arial" panose="020B0604020202020204" pitchFamily="34" charset="0"/>
                    <a:ea typeface="Helvetica Neue" charset="0"/>
                    <a:cs typeface="Arial" panose="020B0604020202020204" pitchFamily="34" charset="0"/>
                  </a:rPr>
                  <a:t>n1</a:t>
                </a:r>
                <a:r>
                  <a:rPr lang="en-US" altLang="en-US" sz="2000" dirty="0">
                    <a:latin typeface="Arial" panose="020B0604020202020204" pitchFamily="34" charset="0"/>
                    <a:ea typeface="Helvetica Neue" charset="0"/>
                    <a:cs typeface="Arial" panose="020B0604020202020204" pitchFamily="34" charset="0"/>
                  </a:rPr>
                  <a:t>,.., </a:t>
                </a:r>
                <a:r>
                  <a:rPr lang="en-US" altLang="en-US" sz="2000" dirty="0" err="1">
                    <a:latin typeface="Arial" panose="020B0604020202020204" pitchFamily="34" charset="0"/>
                    <a:ea typeface="Helvetica Neue" charset="0"/>
                    <a:cs typeface="Arial" panose="020B0604020202020204" pitchFamily="34" charset="0"/>
                  </a:rPr>
                  <a:t>x</a:t>
                </a:r>
                <a:r>
                  <a:rPr lang="en-US" altLang="en-US" sz="2000" baseline="-25000" dirty="0" err="1">
                    <a:latin typeface="Arial" panose="020B0604020202020204" pitchFamily="34" charset="0"/>
                    <a:ea typeface="Helvetica Neue" charset="0"/>
                    <a:cs typeface="Arial" panose="020B0604020202020204" pitchFamily="34" charset="0"/>
                  </a:rPr>
                  <a:t>np</a:t>
                </a:r>
                <a:r>
                  <a:rPr lang="en-US" altLang="en-US" sz="2000" baseline="-25000" dirty="0">
                    <a:latin typeface="Arial" panose="020B0604020202020204" pitchFamily="34" charset="0"/>
                    <a:ea typeface="Helvetica Neue" charset="0"/>
                    <a:cs typeface="Arial" panose="020B0604020202020204" pitchFamily="34" charset="0"/>
                  </a:rPr>
                  <a:t> </a:t>
                </a:r>
                <a:r>
                  <a:rPr lang="en-US" altLang="en-US" sz="2000" dirty="0">
                    <a:latin typeface="Arial" panose="020B0604020202020204" pitchFamily="34" charset="0"/>
                    <a:ea typeface="Helvetica Neue" charset="0"/>
                    <a:cs typeface="Arial" panose="020B0604020202020204" pitchFamily="34" charset="0"/>
                  </a:rPr>
                  <a:t>),</a:t>
                </a:r>
                <a:r>
                  <a:rPr lang="en-US" altLang="en-US" sz="2000" dirty="0" err="1">
                    <a:latin typeface="Arial" panose="020B0604020202020204" pitchFamily="34" charset="0"/>
                    <a:ea typeface="Helvetica Neue" charset="0"/>
                    <a:cs typeface="Arial" panose="020B0604020202020204" pitchFamily="34" charset="0"/>
                  </a:rPr>
                  <a:t>Y</a:t>
                </a:r>
                <a:r>
                  <a:rPr lang="en-US" altLang="en-US" sz="2000" baseline="-25000" dirty="0" err="1">
                    <a:latin typeface="Arial" panose="020B0604020202020204" pitchFamily="34" charset="0"/>
                    <a:ea typeface="Helvetica Neue" charset="0"/>
                    <a:cs typeface="Arial" panose="020B0604020202020204" pitchFamily="34" charset="0"/>
                  </a:rPr>
                  <a:t>n</a:t>
                </a:r>
                <a:r>
                  <a:rPr lang="en-US" altLang="en-US" sz="2000" dirty="0">
                    <a:latin typeface="Arial" panose="020B0604020202020204" pitchFamily="34" charset="0"/>
                    <a:ea typeface="Helvetica Neue" charset="0"/>
                    <a:cs typeface="Arial" panose="020B0604020202020204" pitchFamily="34" charset="0"/>
                  </a:rPr>
                  <a:t>} </a:t>
                </a:r>
              </a:p>
              <a:p>
                <a:pPr eaLnBrk="1" hangingPunct="1"/>
                <a:endParaRPr lang="en-US" altLang="en-US" sz="2000" dirty="0">
                  <a:latin typeface="Arial" panose="020B0604020202020204" pitchFamily="34" charset="0"/>
                  <a:ea typeface="Helvetica Neue" charset="0"/>
                  <a:cs typeface="Arial" panose="020B0604020202020204" pitchFamily="34" charset="0"/>
                </a:endParaRPr>
              </a:p>
              <a:p>
                <a:pPr eaLnBrk="1" hangingPunct="1"/>
                <a:r>
                  <a:rPr lang="en-US" altLang="en-US" sz="2000" b="1" dirty="0">
                    <a:latin typeface="Arial" panose="020B0604020202020204" pitchFamily="34" charset="0"/>
                    <a:ea typeface="Helvetica Neue" charset="0"/>
                    <a:cs typeface="Arial" panose="020B0604020202020204" pitchFamily="34" charset="0"/>
                  </a:rPr>
                  <a:t>Model</a:t>
                </a:r>
                <a:r>
                  <a:rPr lang="en-US" altLang="en-US" sz="2000" dirty="0">
                    <a:latin typeface="Arial" panose="020B0604020202020204" pitchFamily="34" charset="0"/>
                    <a:ea typeface="Helvetica Neue"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Y</a:t>
                </a:r>
                <a:r>
                  <a:rPr lang="en-US" altLang="en-US" sz="2000" b="1" baseline="-25000" dirty="0">
                    <a:latin typeface="Arial" panose="020B0604020202020204" pitchFamily="34" charset="0"/>
                    <a:cs typeface="Arial" panose="020B0604020202020204" pitchFamily="34" charset="0"/>
                  </a:rPr>
                  <a:t>i</a:t>
                </a:r>
                <a:r>
                  <a:rPr lang="en-US" altLang="en-US" sz="2000" b="1" dirty="0">
                    <a:latin typeface="Arial" panose="020B0604020202020204" pitchFamily="34" charset="0"/>
                    <a:cs typeface="Arial" panose="020B0604020202020204" pitchFamily="34" charset="0"/>
                  </a:rPr>
                  <a:t> =</a:t>
                </a:r>
                <a14:m>
                  <m:oMath xmlns:m="http://schemas.openxmlformats.org/officeDocument/2006/math">
                    <m:r>
                      <a:rPr lang="en-US" sz="2000" i="1">
                        <a:latin typeface="Cambria Math" charset="0"/>
                        <a:ea typeface="Helvetica Neue" charset="0"/>
                        <a:cs typeface="Helvetica Neue" charset="0"/>
                      </a:rPr>
                      <m:t>𝛽</m:t>
                    </m:r>
                  </m:oMath>
                </a14:m>
                <a:r>
                  <a:rPr lang="en-US" altLang="en-US" sz="2000" b="1" baseline="-25000" dirty="0">
                    <a:latin typeface="Arial" panose="020B0604020202020204" pitchFamily="34" charset="0"/>
                    <a:cs typeface="Arial" panose="020B0604020202020204" pitchFamily="34" charset="0"/>
                  </a:rPr>
                  <a:t>0</a:t>
                </a:r>
                <a:r>
                  <a:rPr lang="en-US" altLang="en-US" sz="2000" b="1" dirty="0">
                    <a:latin typeface="Arial" panose="020B0604020202020204" pitchFamily="34" charset="0"/>
                    <a:cs typeface="Arial" panose="020B0604020202020204" pitchFamily="34" charset="0"/>
                  </a:rPr>
                  <a:t> +</a:t>
                </a:r>
                <a14:m>
                  <m:oMath xmlns:m="http://schemas.openxmlformats.org/officeDocument/2006/math">
                    <m:r>
                      <a:rPr lang="zh-CN" altLang="en-US" sz="2000" b="1">
                        <a:latin typeface="Cambria Math" charset="0"/>
                        <a:ea typeface="Helvetica Neue" charset="0"/>
                        <a:cs typeface="Helvetica Neue" charset="0"/>
                      </a:rPr>
                      <m:t> </m:t>
                    </m:r>
                    <m:r>
                      <a:rPr lang="en-US" sz="2000" i="1">
                        <a:latin typeface="Cambria Math" charset="0"/>
                        <a:ea typeface="Helvetica Neue" charset="0"/>
                        <a:cs typeface="Helvetica Neue" charset="0"/>
                      </a:rPr>
                      <m:t>𝛽</m:t>
                    </m:r>
                  </m:oMath>
                </a14:m>
                <a:r>
                  <a:rPr lang="en-US" altLang="en-US" sz="2000" b="1" baseline="-25000" dirty="0">
                    <a:latin typeface="Arial" panose="020B0604020202020204" pitchFamily="34" charset="0"/>
                    <a:cs typeface="Arial" panose="020B0604020202020204" pitchFamily="34" charset="0"/>
                  </a:rPr>
                  <a:t>1</a:t>
                </a:r>
                <a:r>
                  <a:rPr lang="en-US" altLang="en-US" sz="2000" b="1" dirty="0">
                    <a:latin typeface="Arial" panose="020B0604020202020204" pitchFamily="34" charset="0"/>
                    <a:cs typeface="Arial" panose="020B0604020202020204" pitchFamily="34" charset="0"/>
                  </a:rPr>
                  <a:t>x</a:t>
                </a:r>
                <a:r>
                  <a:rPr lang="en-US" altLang="en-US" sz="2000" b="1" baseline="-25000" dirty="0">
                    <a:latin typeface="Arial" panose="020B0604020202020204" pitchFamily="34" charset="0"/>
                    <a:cs typeface="Arial" panose="020B0604020202020204" pitchFamily="34" charset="0"/>
                  </a:rPr>
                  <a:t>i1</a:t>
                </a:r>
                <a:r>
                  <a:rPr lang="en-US" altLang="en-US" sz="2000" b="1" dirty="0">
                    <a:latin typeface="Arial" panose="020B0604020202020204" pitchFamily="34" charset="0"/>
                    <a:cs typeface="Arial" panose="020B0604020202020204" pitchFamily="34" charset="0"/>
                  </a:rPr>
                  <a:t> + </a:t>
                </a:r>
                <a14:m>
                  <m:oMath xmlns:m="http://schemas.openxmlformats.org/officeDocument/2006/math">
                    <m:r>
                      <a:rPr lang="en-US" sz="2000" i="1">
                        <a:latin typeface="Cambria Math" charset="0"/>
                        <a:ea typeface="Helvetica Neue" charset="0"/>
                        <a:cs typeface="Helvetica Neue" charset="0"/>
                      </a:rPr>
                      <m:t>𝛽</m:t>
                    </m:r>
                    <m:r>
                      <a:rPr lang="en-US" sz="2000" i="1">
                        <a:latin typeface="Cambria Math" charset="0"/>
                        <a:ea typeface="Helvetica Neue" charset="0"/>
                        <a:cs typeface="Helvetica Neue" charset="0"/>
                      </a:rPr>
                      <m:t> </m:t>
                    </m:r>
                  </m:oMath>
                </a14:m>
                <a:r>
                  <a:rPr lang="en-US" altLang="en-US" sz="2000" b="1" baseline="-25000" dirty="0">
                    <a:latin typeface="Arial" panose="020B0604020202020204" pitchFamily="34" charset="0"/>
                    <a:cs typeface="Arial" panose="020B0604020202020204" pitchFamily="34" charset="0"/>
                  </a:rPr>
                  <a:t>2</a:t>
                </a:r>
                <a:r>
                  <a:rPr lang="en-US" altLang="en-US" sz="2000" b="1" dirty="0">
                    <a:latin typeface="Arial" panose="020B0604020202020204" pitchFamily="34" charset="0"/>
                    <a:cs typeface="Arial" panose="020B0604020202020204" pitchFamily="34" charset="0"/>
                  </a:rPr>
                  <a:t>x</a:t>
                </a:r>
                <a:r>
                  <a:rPr lang="en-US" altLang="en-US" sz="2000" b="1" baseline="-25000" dirty="0">
                    <a:latin typeface="Arial" panose="020B0604020202020204" pitchFamily="34" charset="0"/>
                    <a:cs typeface="Arial" panose="020B0604020202020204" pitchFamily="34" charset="0"/>
                  </a:rPr>
                  <a:t>i2</a:t>
                </a:r>
                <a:r>
                  <a:rPr lang="en-US" altLang="en-US" sz="2000" b="1" dirty="0">
                    <a:latin typeface="Arial" panose="020B0604020202020204" pitchFamily="34" charset="0"/>
                    <a:cs typeface="Arial" panose="020B0604020202020204" pitchFamily="34" charset="0"/>
                  </a:rPr>
                  <a:t> +</a:t>
                </a:r>
                <a:r>
                  <a:rPr lang="zh-CN" altLang="en-US" sz="2000" b="1"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a:t>
                </a:r>
                <a:r>
                  <a:rPr lang="zh-CN" altLang="en-US" sz="2000" b="1"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ea typeface="Helvetica Neue" charset="0"/>
                    <a:cs typeface="Arial" panose="020B0604020202020204" pitchFamily="34" charset="0"/>
                  </a:rPr>
                  <a:t> </a:t>
                </a:r>
                <a14:m>
                  <m:oMath xmlns:m="http://schemas.openxmlformats.org/officeDocument/2006/math">
                    <m:r>
                      <a:rPr lang="en-US" sz="2000" i="1">
                        <a:latin typeface="Cambria Math" charset="0"/>
                        <a:ea typeface="Helvetica Neue" charset="0"/>
                        <a:cs typeface="Helvetica Neue" charset="0"/>
                      </a:rPr>
                      <m:t>𝛽</m:t>
                    </m:r>
                    <m:r>
                      <a:rPr lang="en-US" sz="2000" i="1">
                        <a:latin typeface="Cambria Math" charset="0"/>
                        <a:ea typeface="Helvetica Neue" charset="0"/>
                        <a:cs typeface="Helvetica Neue" charset="0"/>
                      </a:rPr>
                      <m:t> </m:t>
                    </m:r>
                  </m:oMath>
                </a14:m>
                <a:r>
                  <a:rPr lang="en-US" altLang="en-US" sz="2000" b="1" baseline="-25000" dirty="0" err="1">
                    <a:latin typeface="Arial" panose="020B0604020202020204" pitchFamily="34" charset="0"/>
                    <a:cs typeface="Arial" panose="020B0604020202020204" pitchFamily="34" charset="0"/>
                  </a:rPr>
                  <a:t>p</a:t>
                </a:r>
                <a:r>
                  <a:rPr lang="en-US" altLang="en-US" sz="2000" b="1" dirty="0" err="1">
                    <a:latin typeface="Arial" panose="020B0604020202020204" pitchFamily="34" charset="0"/>
                    <a:cs typeface="Arial" panose="020B0604020202020204" pitchFamily="34" charset="0"/>
                  </a:rPr>
                  <a:t>x</a:t>
                </a:r>
                <a:r>
                  <a:rPr lang="en-US" altLang="en-US" sz="2000" b="1" baseline="-25000" dirty="0" err="1">
                    <a:latin typeface="Arial" panose="020B0604020202020204" pitchFamily="34" charset="0"/>
                    <a:cs typeface="Arial" panose="020B0604020202020204" pitchFamily="34" charset="0"/>
                  </a:rPr>
                  <a:t>ip</a:t>
                </a:r>
                <a:r>
                  <a:rPr lang="en-US" altLang="en-US" sz="2000" b="1" baseline="-25000" dirty="0">
                    <a:latin typeface="Arial" panose="020B0604020202020204" pitchFamily="34" charset="0"/>
                    <a:cs typeface="Arial" panose="020B0604020202020204" pitchFamily="34" charset="0"/>
                  </a:rPr>
                  <a:t> </a:t>
                </a:r>
                <a:r>
                  <a:rPr lang="en-US" altLang="en-US" sz="2000" b="1" dirty="0">
                    <a:latin typeface="Arial" panose="020B0604020202020204" pitchFamily="34" charset="0"/>
                    <a:cs typeface="Arial" panose="020B0604020202020204" pitchFamily="34" charset="0"/>
                  </a:rPr>
                  <a:t>+</a:t>
                </a:r>
                <a:r>
                  <a:rPr lang="en-US" sz="2000" dirty="0">
                    <a:latin typeface="Arial" panose="020B0604020202020204" pitchFamily="34" charset="0"/>
                    <a:ea typeface="Helvetica Neue" charset="0"/>
                    <a:cs typeface="Arial" panose="020B0604020202020204" pitchFamily="34" charset="0"/>
                  </a:rPr>
                  <a:t> </a:t>
                </a:r>
                <a14:m>
                  <m:oMath xmlns:m="http://schemas.openxmlformats.org/officeDocument/2006/math">
                    <m:r>
                      <m:rPr>
                        <m:nor/>
                      </m:rPr>
                      <a:rPr lang="en-US" sz="2000">
                        <a:latin typeface="Arial" panose="020B0604020202020204" pitchFamily="34" charset="0"/>
                        <a:ea typeface="Helvetica Neue" charset="0"/>
                        <a:cs typeface="Arial" panose="020B0604020202020204" pitchFamily="34" charset="0"/>
                      </a:rPr>
                      <m:t>ε</m:t>
                    </m:r>
                    <m:r>
                      <a:rPr lang="en-US" sz="2000" i="1">
                        <a:latin typeface="Cambria Math" charset="0"/>
                        <a:ea typeface="Helvetica Neue" charset="0"/>
                        <a:cs typeface="Helvetica Neue" charset="0"/>
                      </a:rPr>
                      <m:t> </m:t>
                    </m:r>
                  </m:oMath>
                </a14:m>
                <a:r>
                  <a:rPr lang="en-US" altLang="en-US" sz="2000" b="1" baseline="-25000" dirty="0" err="1">
                    <a:latin typeface="Arial" panose="020B0604020202020204" pitchFamily="34" charset="0"/>
                    <a:cs typeface="Arial" panose="020B0604020202020204" pitchFamily="34" charset="0"/>
                  </a:rPr>
                  <a:t>i</a:t>
                </a:r>
                <a:r>
                  <a:rPr lang="en-US" altLang="en-US" sz="2000" dirty="0">
                    <a:latin typeface="Arial" panose="020B0604020202020204" pitchFamily="34" charset="0"/>
                    <a:cs typeface="Arial" panose="020B0604020202020204" pitchFamily="34" charset="0"/>
                  </a:rPr>
                  <a:t>, </a:t>
                </a:r>
                <a:r>
                  <a:rPr lang="en-US" altLang="en-US" sz="2000" dirty="0" err="1">
                    <a:latin typeface="Arial" panose="020B0604020202020204" pitchFamily="34" charset="0"/>
                    <a:cs typeface="Arial" panose="020B0604020202020204" pitchFamily="34" charset="0"/>
                  </a:rPr>
                  <a:t>i</a:t>
                </a:r>
                <a:r>
                  <a:rPr lang="en-US" altLang="en-US" sz="2000" dirty="0">
                    <a:latin typeface="Arial" panose="020B0604020202020204" pitchFamily="34" charset="0"/>
                    <a:cs typeface="Arial" panose="020B0604020202020204" pitchFamily="34" charset="0"/>
                  </a:rPr>
                  <a:t> =1,…,n</a:t>
                </a:r>
              </a:p>
            </p:txBody>
          </p:sp>
        </mc:Choice>
        <mc:Fallback xmlns="">
          <p:sp>
            <p:nvSpPr>
              <p:cNvPr id="23555" name="Text Box 3"/>
              <p:cNvSpPr txBox="1">
                <a:spLocks noRot="1" noChangeAspect="1" noMove="1" noResize="1" noEditPoints="1" noAdjustHandles="1" noChangeArrowheads="1" noChangeShapeType="1" noTextEdit="1"/>
              </p:cNvSpPr>
              <p:nvPr/>
            </p:nvSpPr>
            <p:spPr bwMode="auto">
              <a:xfrm>
                <a:off x="252349" y="982588"/>
                <a:ext cx="7325688" cy="1015661"/>
              </a:xfrm>
              <a:prstGeom prst="rect">
                <a:avLst/>
              </a:prstGeom>
              <a:blipFill>
                <a:blip r:embed="rId3"/>
                <a:stretch>
                  <a:fillRect l="-832" t="-2395" b="-101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76" name="TextBox 1"/>
              <p:cNvSpPr txBox="1">
                <a:spLocks noChangeArrowheads="1"/>
              </p:cNvSpPr>
              <p:nvPr/>
            </p:nvSpPr>
            <p:spPr bwMode="auto">
              <a:xfrm>
                <a:off x="252349" y="2137270"/>
                <a:ext cx="5061882" cy="4001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b="1" dirty="0">
                    <a:latin typeface="Arial" panose="020B0604020202020204" pitchFamily="34" charset="0"/>
                    <a:ea typeface="Helvetica Neue" charset="0"/>
                    <a:cs typeface="Arial" panose="020B0604020202020204" pitchFamily="34" charset="0"/>
                  </a:rPr>
                  <a:t>Model in Matrix Form</a:t>
                </a:r>
                <a:r>
                  <a:rPr lang="en-US" altLang="en-US" sz="2000" dirty="0">
                    <a:latin typeface="Arial" panose="020B0604020202020204" pitchFamily="34" charset="0"/>
                    <a:ea typeface="Helvetica Neue" charset="0"/>
                    <a:cs typeface="Arial" panose="020B0604020202020204" pitchFamily="34" charset="0"/>
                  </a:rPr>
                  <a:t>: </a:t>
                </a:r>
                <a:r>
                  <a:rPr lang="en-US" altLang="en-US" sz="2000" b="1" dirty="0">
                    <a:latin typeface="Arial" panose="020B0604020202020204" pitchFamily="34" charset="0"/>
                    <a:ea typeface="Helvetica Neue" charset="0"/>
                    <a:cs typeface="Arial" panose="020B0604020202020204" pitchFamily="34" charset="0"/>
                  </a:rPr>
                  <a:t>Y = X </a:t>
                </a:r>
                <a14:m>
                  <m:oMath xmlns:m="http://schemas.openxmlformats.org/officeDocument/2006/math">
                    <m:r>
                      <a:rPr lang="en-US" sz="2000" i="1">
                        <a:latin typeface="Cambria Math" charset="0"/>
                        <a:ea typeface="Helvetica Neue" charset="0"/>
                        <a:cs typeface="Helvetica Neue" charset="0"/>
                      </a:rPr>
                      <m:t>𝛽</m:t>
                    </m:r>
                  </m:oMath>
                </a14:m>
                <a:r>
                  <a:rPr lang="en-US" altLang="en-US" sz="2000" b="1" dirty="0">
                    <a:latin typeface="Arial" panose="020B0604020202020204" pitchFamily="34" charset="0"/>
                    <a:ea typeface="Helvetica Neue" charset="0"/>
                    <a:cs typeface="Arial" panose="020B0604020202020204" pitchFamily="34" charset="0"/>
                  </a:rPr>
                  <a:t> + </a:t>
                </a:r>
                <a14:m>
                  <m:oMath xmlns:m="http://schemas.openxmlformats.org/officeDocument/2006/math">
                    <m:r>
                      <m:rPr>
                        <m:nor/>
                      </m:rPr>
                      <a:rPr lang="en-US" sz="2000">
                        <a:latin typeface="Arial" panose="020B0604020202020204" pitchFamily="34" charset="0"/>
                        <a:ea typeface="Helvetica Neue" charset="0"/>
                        <a:cs typeface="Arial" panose="020B0604020202020204" pitchFamily="34" charset="0"/>
                      </a:rPr>
                      <m:t>ε</m:t>
                    </m:r>
                  </m:oMath>
                </a14:m>
                <a:endParaRPr lang="en-US" altLang="en-US" sz="2000" b="1" dirty="0">
                  <a:latin typeface="Arial" panose="020B0604020202020204" pitchFamily="34" charset="0"/>
                  <a:ea typeface="Helvetica Neue" charset="0"/>
                  <a:cs typeface="Arial" panose="020B0604020202020204" pitchFamily="34" charset="0"/>
                </a:endParaRPr>
              </a:p>
            </p:txBody>
          </p:sp>
        </mc:Choice>
        <mc:Fallback xmlns="">
          <p:sp>
            <p:nvSpPr>
              <p:cNvPr id="28676" name="TextBox 1"/>
              <p:cNvSpPr txBox="1">
                <a:spLocks noRot="1" noChangeAspect="1" noMove="1" noResize="1" noEditPoints="1" noAdjustHandles="1" noChangeArrowheads="1" noChangeShapeType="1" noTextEdit="1"/>
              </p:cNvSpPr>
              <p:nvPr/>
            </p:nvSpPr>
            <p:spPr bwMode="auto">
              <a:xfrm>
                <a:off x="252349" y="2137270"/>
                <a:ext cx="5061882" cy="400108"/>
              </a:xfrm>
              <a:prstGeom prst="rect">
                <a:avLst/>
              </a:prstGeom>
              <a:blipFill>
                <a:blip r:embed="rId4"/>
                <a:stretch>
                  <a:fillRect l="-1203" t="-7692" b="-292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2" name="Title 1"/>
          <p:cNvSpPr>
            <a:spLocks noGrp="1"/>
          </p:cNvSpPr>
          <p:nvPr>
            <p:ph type="title"/>
          </p:nvPr>
        </p:nvSpPr>
        <p:spPr>
          <a:xfrm>
            <a:off x="27649" y="102243"/>
            <a:ext cx="8510651" cy="993775"/>
          </a:xfrm>
        </p:spPr>
        <p:txBody>
          <a:bodyPr/>
          <a:lstStyle/>
          <a:p>
            <a:pPr algn="r"/>
            <a:r>
              <a:rPr lang="en-US" altLang="zh-CN" sz="3600" b="1" dirty="0">
                <a:latin typeface="Arial" panose="020B0604020202020204" pitchFamily="34" charset="0"/>
                <a:cs typeface="Arial" panose="020B0604020202020204" pitchFamily="34" charset="0"/>
              </a:rPr>
              <a:t>Multiple</a:t>
            </a:r>
            <a:r>
              <a:rPr lang="zh-CN" altLang="en-US" sz="3600" b="1" dirty="0">
                <a:latin typeface="Arial" panose="020B0604020202020204" pitchFamily="34" charset="0"/>
                <a:cs typeface="Arial" panose="020B0604020202020204" pitchFamily="34" charset="0"/>
              </a:rPr>
              <a:t> </a:t>
            </a:r>
            <a:r>
              <a:rPr lang="en-US" altLang="zh-CN" sz="3600" b="1" dirty="0">
                <a:latin typeface="Arial" panose="020B0604020202020204" pitchFamily="34" charset="0"/>
                <a:cs typeface="Arial" panose="020B0604020202020204" pitchFamily="34" charset="0"/>
              </a:rPr>
              <a:t>Linear</a:t>
            </a:r>
            <a:r>
              <a:rPr lang="zh-CN" altLang="en-US" sz="3600" b="1" dirty="0">
                <a:latin typeface="Arial" panose="020B0604020202020204" pitchFamily="34" charset="0"/>
                <a:cs typeface="Arial" panose="020B0604020202020204" pitchFamily="34" charset="0"/>
              </a:rPr>
              <a:t> </a:t>
            </a:r>
            <a:r>
              <a:rPr lang="en-US" altLang="zh-CN" sz="3600" b="1" dirty="0">
                <a:latin typeface="Arial" panose="020B0604020202020204" pitchFamily="34" charset="0"/>
                <a:cs typeface="Arial" panose="020B0604020202020204" pitchFamily="34" charset="0"/>
              </a:rPr>
              <a:t>Regression: Model</a:t>
            </a:r>
            <a:endParaRPr lang="en-US" sz="3600" b="1" dirty="0">
              <a:latin typeface="Arial" panose="020B0604020202020204" pitchFamily="34" charset="0"/>
              <a:cs typeface="Arial" panose="020B0604020202020204" pitchFamily="34" charset="0"/>
            </a:endParaRPr>
          </a:p>
        </p:txBody>
      </p:sp>
      <p:grpSp>
        <p:nvGrpSpPr>
          <p:cNvPr id="4" name="Group 3"/>
          <p:cNvGrpSpPr/>
          <p:nvPr/>
        </p:nvGrpSpPr>
        <p:grpSpPr>
          <a:xfrm>
            <a:off x="675245" y="2779022"/>
            <a:ext cx="7586634" cy="1381842"/>
            <a:chOff x="282475" y="2481375"/>
            <a:chExt cx="6293872" cy="1381842"/>
          </a:xfrm>
        </p:grpSpPr>
        <p:grpSp>
          <p:nvGrpSpPr>
            <p:cNvPr id="8" name="Group 7"/>
            <p:cNvGrpSpPr/>
            <p:nvPr/>
          </p:nvGrpSpPr>
          <p:grpSpPr>
            <a:xfrm>
              <a:off x="457200" y="2991018"/>
              <a:ext cx="4616757" cy="862224"/>
              <a:chOff x="457200" y="2991018"/>
              <a:chExt cx="4616757" cy="862224"/>
            </a:xfrm>
          </p:grpSpPr>
          <mc:AlternateContent xmlns:mc="http://schemas.openxmlformats.org/markup-compatibility/2006" xmlns:a14="http://schemas.microsoft.com/office/drawing/2010/main">
            <mc:Choice Requires="a14">
              <p:sp>
                <p:nvSpPr>
                  <p:cNvPr id="5" name="TextBox 4"/>
                  <p:cNvSpPr txBox="1"/>
                  <p:nvPr/>
                </p:nvSpPr>
                <p:spPr>
                  <a:xfrm>
                    <a:off x="457200" y="3000456"/>
                    <a:ext cx="1943802" cy="850361"/>
                  </a:xfrm>
                  <a:prstGeom prst="rect">
                    <a:avLst/>
                  </a:prstGeom>
                  <a:noFill/>
                </p:spPr>
                <p:txBody>
                  <a:bodyPr wrap="none" lIns="0" tIns="0" rIns="0" bIns="0" rtlCol="0">
                    <a:spAutoFit/>
                  </a:bodyPr>
                  <a:lstStyle/>
                  <a:p>
                    <a:r>
                      <a:rPr lang="en-US" altLang="zh-CN" sz="1500" dirty="0"/>
                      <a:t>X</a:t>
                    </a:r>
                    <a:r>
                      <a:rPr lang="zh-CN" altLang="en-US" sz="1500" dirty="0"/>
                      <a:t> </a:t>
                    </a:r>
                    <a:r>
                      <a:rPr lang="en-US" altLang="zh-CN" sz="1500" dirty="0"/>
                      <a:t>=</a:t>
                    </a:r>
                    <a:r>
                      <a:rPr lang="zh-CN" altLang="en-US" sz="1500" dirty="0"/>
                      <a:t> </a:t>
                    </a:r>
                    <a14:m>
                      <m:oMath xmlns:m="http://schemas.openxmlformats.org/officeDocument/2006/math">
                        <m:d>
                          <m:dPr>
                            <m:begChr m:val="["/>
                            <m:endChr m:val="]"/>
                            <m:ctrlPr>
                              <a:rPr lang="mr-IN" sz="1500" i="1">
                                <a:latin typeface="Cambria Math" panose="02040503050406030204" pitchFamily="18" charset="0"/>
                              </a:rPr>
                            </m:ctrlPr>
                          </m:dPr>
                          <m:e>
                            <m:m>
                              <m:mPr>
                                <m:mcs>
                                  <m:mc>
                                    <m:mcPr>
                                      <m:count m:val="2"/>
                                      <m:mcJc m:val="center"/>
                                    </m:mcPr>
                                  </m:mc>
                                </m:mcs>
                                <m:ctrlPr>
                                  <a:rPr lang="mr-IN" sz="1500" i="1">
                                    <a:latin typeface="Cambria Math" panose="02040503050406030204" pitchFamily="18" charset="0"/>
                                  </a:rPr>
                                </m:ctrlPr>
                              </m:mPr>
                              <m:mr>
                                <m:e>
                                  <m:eqArr>
                                    <m:eqArrPr>
                                      <m:ctrlPr>
                                        <a:rPr lang="en-US" altLang="zh-CN" sz="1500" i="1">
                                          <a:latin typeface="Cambria Math" panose="02040503050406030204" pitchFamily="18" charset="0"/>
                                        </a:rPr>
                                      </m:ctrlPr>
                                    </m:eqArrPr>
                                    <m:e>
                                      <m:r>
                                        <m:rPr>
                                          <m:brk m:alnAt="7"/>
                                        </m:rPr>
                                        <a:rPr lang="en-US" altLang="zh-CN" sz="1500" i="1">
                                          <a:latin typeface="Cambria Math" charset="0"/>
                                        </a:rPr>
                                        <m:t>1</m:t>
                                      </m:r>
                                      <m:r>
                                        <m:rPr>
                                          <m:nor/>
                                        </m:rPr>
                                        <a:rPr lang="zh-CN" altLang="en-US" sz="1500">
                                          <a:latin typeface="Cambria Math" charset="0"/>
                                        </a:rPr>
                                        <m:t>   </m:t>
                                      </m:r>
                                      <m:r>
                                        <m:rPr>
                                          <m:nor/>
                                        </m:rPr>
                                        <a:rPr lang="en-US" altLang="zh-CN" sz="1500">
                                          <a:latin typeface="Cambria Math" charset="0"/>
                                        </a:rPr>
                                        <m:t>X</m:t>
                                      </m:r>
                                      <m:r>
                                        <m:rPr>
                                          <m:nor/>
                                        </m:rPr>
                                        <a:rPr lang="en-US" altLang="en-US" sz="1500" baseline="-25000" dirty="0">
                                          <a:latin typeface="Helvetica Neue" charset="0"/>
                                          <a:ea typeface="Helvetica Neue" charset="0"/>
                                          <a:cs typeface="Helvetica Neue" charset="0"/>
                                        </a:rPr>
                                        <m:t>11</m:t>
                                      </m:r>
                                      <m:r>
                                        <m:rPr>
                                          <m:nor/>
                                        </m:rPr>
                                        <a:rPr lang="zh-CN" altLang="en-US" sz="1500" baseline="-25000" dirty="0">
                                          <a:latin typeface="Helvetica Neue" charset="0"/>
                                          <a:ea typeface="Helvetica Neue" charset="0"/>
                                          <a:cs typeface="Helvetica Neue" charset="0"/>
                                        </a:rPr>
                                        <m:t>   </m:t>
                                      </m:r>
                                      <m:r>
                                        <m:rPr>
                                          <m:nor/>
                                        </m:rPr>
                                        <a:rPr lang="en-US" altLang="zh-CN" sz="1500">
                                          <a:latin typeface="Cambria Math" charset="0"/>
                                        </a:rPr>
                                        <m:t>X</m:t>
                                      </m:r>
                                      <m:r>
                                        <m:rPr>
                                          <m:nor/>
                                        </m:rPr>
                                        <a:rPr lang="en-US" altLang="en-US" sz="1500" baseline="-25000" dirty="0">
                                          <a:latin typeface="Helvetica Neue" charset="0"/>
                                          <a:ea typeface="Helvetica Neue" charset="0"/>
                                          <a:cs typeface="Helvetica Neue" charset="0"/>
                                        </a:rPr>
                                        <m:t>1</m:t>
                                      </m:r>
                                      <m:r>
                                        <a:rPr lang="en-US" altLang="zh-CN" sz="1500" i="1" baseline="-25000" dirty="0">
                                          <a:latin typeface="Cambria Math" charset="0"/>
                                          <a:ea typeface="Helvetica Neue" charset="0"/>
                                          <a:cs typeface="Helvetica Neue" charset="0"/>
                                        </a:rPr>
                                        <m:t>2</m:t>
                                      </m:r>
                                      <m:r>
                                        <a:rPr lang="zh-CN" altLang="en-US" sz="1500" i="1" baseline="-25000" dirty="0">
                                          <a:latin typeface="Cambria Math" charset="0"/>
                                          <a:ea typeface="Helvetica Neue" charset="0"/>
                                          <a:cs typeface="Helvetica Neue" charset="0"/>
                                        </a:rPr>
                                        <m:t>  </m:t>
                                      </m:r>
                                      <m:r>
                                        <a:rPr lang="mr-IN" altLang="zh-CN" sz="1500" i="1">
                                          <a:latin typeface="Cambria Math" charset="0"/>
                                        </a:rPr>
                                        <m:t>…</m:t>
                                      </m:r>
                                    </m:e>
                                    <m:e>
                                      <m:r>
                                        <m:rPr>
                                          <m:brk m:alnAt="7"/>
                                        </m:rPr>
                                        <a:rPr lang="en-US" altLang="zh-CN" sz="1500" i="1">
                                          <a:latin typeface="Cambria Math" charset="0"/>
                                        </a:rPr>
                                        <m:t>1</m:t>
                                      </m:r>
                                      <m:r>
                                        <m:rPr>
                                          <m:nor/>
                                        </m:rPr>
                                        <a:rPr lang="zh-CN" altLang="en-US" sz="1500">
                                          <a:latin typeface="Cambria Math" charset="0"/>
                                        </a:rPr>
                                        <m:t>   </m:t>
                                      </m:r>
                                      <m:r>
                                        <m:rPr>
                                          <m:nor/>
                                        </m:rPr>
                                        <a:rPr lang="en-US" altLang="zh-CN" sz="1500">
                                          <a:latin typeface="Cambria Math" charset="0"/>
                                        </a:rPr>
                                        <m:t>X</m:t>
                                      </m:r>
                                      <m:r>
                                        <m:rPr>
                                          <m:nor/>
                                        </m:rPr>
                                        <a:rPr lang="en-US" altLang="zh-CN" sz="1500" baseline="-25000" dirty="0">
                                          <a:latin typeface="Helvetica Neue" charset="0"/>
                                          <a:ea typeface="Helvetica Neue" charset="0"/>
                                          <a:cs typeface="Helvetica Neue" charset="0"/>
                                        </a:rPr>
                                        <m:t>21</m:t>
                                      </m:r>
                                      <m:r>
                                        <m:rPr>
                                          <m:nor/>
                                        </m:rPr>
                                        <a:rPr lang="zh-CN" altLang="en-US" sz="1500" baseline="-25000" dirty="0">
                                          <a:latin typeface="Helvetica Neue" charset="0"/>
                                          <a:ea typeface="Helvetica Neue" charset="0"/>
                                          <a:cs typeface="Helvetica Neue" charset="0"/>
                                        </a:rPr>
                                        <m:t>   </m:t>
                                      </m:r>
                                      <m:r>
                                        <m:rPr>
                                          <m:nor/>
                                        </m:rPr>
                                        <a:rPr lang="en-US" altLang="zh-CN" sz="1500">
                                          <a:latin typeface="Cambria Math" charset="0"/>
                                        </a:rPr>
                                        <m:t>X</m:t>
                                      </m:r>
                                      <m:r>
                                        <a:rPr lang="en-US" altLang="zh-CN" sz="1500" i="1" baseline="-25000" dirty="0">
                                          <a:latin typeface="Cambria Math" charset="0"/>
                                          <a:ea typeface="Helvetica Neue" charset="0"/>
                                          <a:cs typeface="Helvetica Neue" charset="0"/>
                                        </a:rPr>
                                        <m:t>22</m:t>
                                      </m:r>
                                      <m:r>
                                        <a:rPr lang="zh-CN" altLang="en-US" sz="1500" i="1" baseline="-25000" dirty="0">
                                          <a:latin typeface="Cambria Math" charset="0"/>
                                          <a:ea typeface="Helvetica Neue" charset="0"/>
                                          <a:cs typeface="Helvetica Neue" charset="0"/>
                                        </a:rPr>
                                        <m:t>  </m:t>
                                      </m:r>
                                      <m:r>
                                        <a:rPr lang="mr-IN" altLang="zh-CN" sz="1500" i="1">
                                          <a:latin typeface="Cambria Math" charset="0"/>
                                        </a:rPr>
                                        <m:t>…</m:t>
                                      </m:r>
                                    </m:e>
                                    <m:e>
                                      <m:r>
                                        <a:rPr lang="en-US" altLang="zh-CN" sz="1500" i="1">
                                          <a:latin typeface="Cambria Math" charset="0"/>
                                        </a:rPr>
                                        <m:t>…</m:t>
                                      </m:r>
                                      <m:r>
                                        <a:rPr lang="zh-CN" altLang="en-US" sz="1500" i="1">
                                          <a:latin typeface="Cambria Math" charset="0"/>
                                        </a:rPr>
                                        <m:t>   </m:t>
                                      </m:r>
                                      <m:r>
                                        <a:rPr lang="en-US" altLang="zh-CN" sz="1500" i="1">
                                          <a:latin typeface="Cambria Math" charset="0"/>
                                        </a:rPr>
                                        <m:t>…</m:t>
                                      </m:r>
                                      <m:r>
                                        <a:rPr lang="zh-CN" altLang="en-US" sz="1500" i="1">
                                          <a:latin typeface="Cambria Math" charset="0"/>
                                        </a:rPr>
                                        <m:t>   </m:t>
                                      </m:r>
                                      <m:r>
                                        <a:rPr lang="en-US" altLang="zh-CN" sz="1500" i="1">
                                          <a:latin typeface="Cambria Math" charset="0"/>
                                        </a:rPr>
                                        <m:t>…</m:t>
                                      </m:r>
                                      <m:r>
                                        <a:rPr lang="zh-CN" altLang="en-US" sz="1500" i="1">
                                          <a:latin typeface="Cambria Math" charset="0"/>
                                        </a:rPr>
                                        <m:t>   </m:t>
                                      </m:r>
                                      <m:r>
                                        <a:rPr lang="en-US" altLang="zh-CN" sz="1500" i="1">
                                          <a:latin typeface="Cambria Math" charset="0"/>
                                        </a:rPr>
                                        <m:t>…</m:t>
                                      </m:r>
                                    </m:e>
                                  </m:eqArr>
                                </m:e>
                                <m:e>
                                  <m:eqArr>
                                    <m:eqArrPr>
                                      <m:ctrlPr>
                                        <a:rPr lang="en-US" altLang="zh-CN" sz="1500" i="1">
                                          <a:latin typeface="Cambria Math" panose="02040503050406030204" pitchFamily="18" charset="0"/>
                                        </a:rPr>
                                      </m:ctrlPr>
                                    </m:eqArrPr>
                                    <m:e>
                                      <m:r>
                                        <m:rPr>
                                          <m:nor/>
                                        </m:rPr>
                                        <a:rPr lang="en-US" altLang="zh-CN" sz="1500">
                                          <a:latin typeface="Cambria Math" charset="0"/>
                                        </a:rPr>
                                        <m:t>X</m:t>
                                      </m:r>
                                      <m:r>
                                        <m:rPr>
                                          <m:nor/>
                                        </m:rPr>
                                        <a:rPr lang="en-US" altLang="en-US" sz="1500" baseline="-25000" dirty="0">
                                          <a:latin typeface="Helvetica Neue" charset="0"/>
                                          <a:ea typeface="Helvetica Neue" charset="0"/>
                                          <a:cs typeface="Helvetica Neue" charset="0"/>
                                        </a:rPr>
                                        <m:t>1</m:t>
                                      </m:r>
                                      <m:r>
                                        <a:rPr lang="en-US" altLang="zh-CN" sz="1500" i="1" baseline="-25000" dirty="0">
                                          <a:latin typeface="Cambria Math" charset="0"/>
                                          <a:ea typeface="Helvetica Neue" charset="0"/>
                                          <a:cs typeface="Helvetica Neue" charset="0"/>
                                        </a:rPr>
                                        <m:t>𝑝</m:t>
                                      </m:r>
                                    </m:e>
                                    <m:e>
                                      <m:r>
                                        <m:rPr>
                                          <m:nor/>
                                        </m:rPr>
                                        <a:rPr lang="en-US" altLang="zh-CN" sz="1500">
                                          <a:latin typeface="Cambria Math" charset="0"/>
                                        </a:rPr>
                                        <m:t>X</m:t>
                                      </m:r>
                                      <m:r>
                                        <a:rPr lang="en-US" altLang="zh-CN" sz="1500" i="1" baseline="-25000" dirty="0">
                                          <a:latin typeface="Cambria Math" charset="0"/>
                                          <a:ea typeface="Helvetica Neue" charset="0"/>
                                          <a:cs typeface="Helvetica Neue" charset="0"/>
                                        </a:rPr>
                                        <m:t>2</m:t>
                                      </m:r>
                                      <m:r>
                                        <a:rPr lang="en-US" altLang="zh-CN" sz="1500" i="1" baseline="-25000" dirty="0">
                                          <a:latin typeface="Cambria Math" charset="0"/>
                                          <a:ea typeface="Helvetica Neue" charset="0"/>
                                          <a:cs typeface="Helvetica Neue" charset="0"/>
                                        </a:rPr>
                                        <m:t>𝑝</m:t>
                                      </m:r>
                                    </m:e>
                                    <m:e>
                                      <m:r>
                                        <a:rPr lang="en-US" altLang="zh-CN" sz="1500" i="1" dirty="0">
                                          <a:latin typeface="Cambria Math" charset="0"/>
                                          <a:ea typeface="Helvetica Neue" charset="0"/>
                                          <a:cs typeface="Helvetica Neue" charset="0"/>
                                        </a:rPr>
                                        <m:t>…</m:t>
                                      </m:r>
                                    </m:e>
                                  </m:eqArr>
                                </m:e>
                              </m:mr>
                              <m:mr>
                                <m:e>
                                  <m:r>
                                    <m:rPr>
                                      <m:brk m:alnAt="7"/>
                                    </m:rPr>
                                    <a:rPr lang="en-US" altLang="zh-CN" sz="1500" i="1">
                                      <a:latin typeface="Cambria Math" charset="0"/>
                                    </a:rPr>
                                    <m:t>1</m:t>
                                  </m:r>
                                  <m:r>
                                    <a:rPr lang="zh-CN" altLang="en-US" sz="1500" i="1">
                                      <a:latin typeface="Cambria Math" charset="0"/>
                                    </a:rPr>
                                    <m:t>  </m:t>
                                  </m:r>
                                  <m:r>
                                    <m:rPr>
                                      <m:nor/>
                                    </m:rPr>
                                    <a:rPr lang="zh-CN" altLang="en-US" sz="1500">
                                      <a:latin typeface="Cambria Math" charset="0"/>
                                    </a:rPr>
                                    <m:t> </m:t>
                                  </m:r>
                                  <m:r>
                                    <m:rPr>
                                      <m:nor/>
                                    </m:rPr>
                                    <a:rPr lang="en-US" altLang="zh-CN" sz="1500">
                                      <a:latin typeface="Cambria Math" charset="0"/>
                                    </a:rPr>
                                    <m:t>X</m:t>
                                  </m:r>
                                  <m:r>
                                    <m:rPr>
                                      <m:nor/>
                                    </m:rPr>
                                    <a:rPr lang="en-US" altLang="zh-CN" sz="1500" baseline="-25000" dirty="0">
                                      <a:latin typeface="Helvetica Neue" charset="0"/>
                                      <a:ea typeface="Helvetica Neue" charset="0"/>
                                      <a:cs typeface="Helvetica Neue" charset="0"/>
                                    </a:rPr>
                                    <m:t>n</m:t>
                                  </m:r>
                                  <m:r>
                                    <m:rPr>
                                      <m:nor/>
                                    </m:rPr>
                                    <a:rPr lang="en-US" altLang="zh-CN" sz="1500" baseline="-25000" dirty="0">
                                      <a:latin typeface="Helvetica Neue" charset="0"/>
                                      <a:ea typeface="Helvetica Neue" charset="0"/>
                                      <a:cs typeface="Helvetica Neue" charset="0"/>
                                    </a:rPr>
                                    <m:t>1</m:t>
                                  </m:r>
                                  <m:r>
                                    <m:rPr>
                                      <m:nor/>
                                    </m:rPr>
                                    <a:rPr lang="zh-CN" altLang="en-US" sz="1500" baseline="-25000" dirty="0">
                                      <a:latin typeface="Helvetica Neue" charset="0"/>
                                      <a:ea typeface="Helvetica Neue" charset="0"/>
                                      <a:cs typeface="Helvetica Neue" charset="0"/>
                                    </a:rPr>
                                    <m:t>   </m:t>
                                  </m:r>
                                  <m:r>
                                    <m:rPr>
                                      <m:nor/>
                                    </m:rPr>
                                    <a:rPr lang="en-US" altLang="zh-CN" sz="1500">
                                      <a:latin typeface="Cambria Math" charset="0"/>
                                    </a:rPr>
                                    <m:t>X</m:t>
                                  </m:r>
                                  <m:r>
                                    <a:rPr lang="en-US" altLang="zh-CN" sz="1500" i="1" baseline="-25000" dirty="0">
                                      <a:latin typeface="Cambria Math" charset="0"/>
                                      <a:ea typeface="Helvetica Neue" charset="0"/>
                                      <a:cs typeface="Helvetica Neue" charset="0"/>
                                    </a:rPr>
                                    <m:t>𝑛</m:t>
                                  </m:r>
                                  <m:r>
                                    <a:rPr lang="en-US" altLang="zh-CN" sz="1500" i="1" baseline="-25000" dirty="0">
                                      <a:latin typeface="Cambria Math" charset="0"/>
                                      <a:ea typeface="Helvetica Neue" charset="0"/>
                                      <a:cs typeface="Helvetica Neue" charset="0"/>
                                    </a:rPr>
                                    <m:t>2  …</m:t>
                                  </m:r>
                                </m:e>
                                <m:e>
                                  <m:r>
                                    <m:rPr>
                                      <m:nor/>
                                    </m:rPr>
                                    <a:rPr lang="en-US" altLang="zh-CN" sz="1500">
                                      <a:latin typeface="Cambria Math" charset="0"/>
                                    </a:rPr>
                                    <m:t>X</m:t>
                                  </m:r>
                                  <m:r>
                                    <a:rPr lang="en-US" altLang="zh-CN" sz="1500" i="1" baseline="-25000" dirty="0">
                                      <a:latin typeface="Cambria Math" charset="0"/>
                                      <a:ea typeface="Helvetica Neue" charset="0"/>
                                      <a:cs typeface="Helvetica Neue" charset="0"/>
                                    </a:rPr>
                                    <m:t>𝑛𝑝</m:t>
                                  </m:r>
                                </m:e>
                              </m:mr>
                            </m:m>
                          </m:e>
                        </m:d>
                      </m:oMath>
                    </a14:m>
                    <a:endParaRPr lang="en-US" sz="1500" dirty="0"/>
                  </a:p>
                </p:txBody>
              </p:sp>
            </mc:Choice>
            <mc:Fallback xmlns="">
              <p:sp>
                <p:nvSpPr>
                  <p:cNvPr id="5" name="TextBox 4"/>
                  <p:cNvSpPr txBox="1">
                    <a:spLocks noRot="1" noChangeAspect="1" noMove="1" noResize="1" noEditPoints="1" noAdjustHandles="1" noChangeArrowheads="1" noChangeShapeType="1" noTextEdit="1"/>
                  </p:cNvSpPr>
                  <p:nvPr/>
                </p:nvSpPr>
                <p:spPr>
                  <a:xfrm>
                    <a:off x="457200" y="3000456"/>
                    <a:ext cx="2366273" cy="1020472"/>
                  </a:xfrm>
                  <a:prstGeom prst="rect">
                    <a:avLst/>
                  </a:prstGeom>
                  <a:blipFill>
                    <a:blip r:embed="rId5"/>
                    <a:stretch>
                      <a:fillRect l="-5792" b="-5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982976" y="2991018"/>
                    <a:ext cx="797270" cy="862224"/>
                  </a:xfrm>
                  <a:prstGeom prst="rect">
                    <a:avLst/>
                  </a:prstGeom>
                  <a:noFill/>
                </p:spPr>
                <p:txBody>
                  <a:bodyPr wrap="none" lIns="0" tIns="0" rIns="0" bIns="0" rtlCol="0">
                    <a:spAutoFit/>
                  </a:bodyPr>
                  <a:lstStyle/>
                  <a:p>
                    <a:r>
                      <a:rPr lang="en-US" altLang="zh-CN" sz="1500" dirty="0">
                        <a:latin typeface="Helvetica Neue" charset="0"/>
                        <a:ea typeface="Helvetica Neue" charset="0"/>
                        <a:cs typeface="Helvetica Neue" charset="0"/>
                      </a:rPr>
                      <a:t>Y</a:t>
                    </a:r>
                    <a:r>
                      <a:rPr lang="zh-CN" altLang="en-US" sz="1500" dirty="0"/>
                      <a:t> </a:t>
                    </a:r>
                    <a14:m>
                      <m:oMath xmlns:m="http://schemas.openxmlformats.org/officeDocument/2006/math">
                        <m:r>
                          <a:rPr lang="en-US" altLang="zh-CN" sz="1500" i="1">
                            <a:latin typeface="Cambria Math" charset="0"/>
                          </a:rPr>
                          <m:t>=</m:t>
                        </m:r>
                        <m:d>
                          <m:dPr>
                            <m:ctrlPr>
                              <a:rPr lang="mr-IN" sz="1500" i="1">
                                <a:latin typeface="Cambria Math" panose="02040503050406030204" pitchFamily="18" charset="0"/>
                              </a:rPr>
                            </m:ctrlPr>
                          </m:dPr>
                          <m:e>
                            <m:eqArr>
                              <m:eqArrPr>
                                <m:ctrlPr>
                                  <a:rPr lang="mr-IN" sz="1500" i="1">
                                    <a:latin typeface="Cambria Math" panose="02040503050406030204" pitchFamily="18" charset="0"/>
                                  </a:rPr>
                                </m:ctrlPr>
                              </m:eqArrPr>
                              <m:e>
                                <m:r>
                                  <a:rPr lang="en-US" altLang="zh-CN" sz="1500" i="1">
                                    <a:latin typeface="Cambria Math" charset="0"/>
                                  </a:rPr>
                                  <m:t>𝑌</m:t>
                                </m:r>
                                <m:r>
                                  <a:rPr lang="en-US" altLang="zh-CN" sz="1500" i="1" baseline="-25000">
                                    <a:latin typeface="Cambria Math" charset="0"/>
                                  </a:rPr>
                                  <m:t>1</m:t>
                                </m:r>
                              </m:e>
                              <m:e>
                                <m:r>
                                  <a:rPr lang="en-US" altLang="zh-CN" sz="1500" i="1">
                                    <a:latin typeface="Cambria Math" charset="0"/>
                                  </a:rPr>
                                  <m:t>𝑌</m:t>
                                </m:r>
                                <m:r>
                                  <a:rPr lang="en-US" altLang="zh-CN" sz="1500" i="1" baseline="-25000">
                                    <a:latin typeface="Cambria Math" charset="0"/>
                                  </a:rPr>
                                  <m:t>2</m:t>
                                </m:r>
                              </m:e>
                              <m:e>
                                <m:r>
                                  <a:rPr lang="en-US" altLang="zh-CN" sz="1500" i="1">
                                    <a:latin typeface="Cambria Math" charset="0"/>
                                  </a:rPr>
                                  <m:t>…</m:t>
                                </m:r>
                              </m:e>
                              <m:e>
                                <m:r>
                                  <a:rPr lang="en-US" altLang="zh-CN" sz="1500" i="1">
                                    <a:latin typeface="Cambria Math" charset="0"/>
                                  </a:rPr>
                                  <m:t>𝑌</m:t>
                                </m:r>
                                <m:r>
                                  <a:rPr lang="en-US" altLang="zh-CN" sz="1500" i="1" baseline="-25000">
                                    <a:latin typeface="Cambria Math" charset="0"/>
                                  </a:rPr>
                                  <m:t>𝑛</m:t>
                                </m:r>
                              </m:e>
                            </m:eqArr>
                          </m:e>
                        </m:d>
                      </m:oMath>
                    </a14:m>
                    <a:endParaRPr lang="en-US" sz="1500" dirty="0"/>
                  </a:p>
                </p:txBody>
              </p:sp>
            </mc:Choice>
            <mc:Fallback xmlns="">
              <p:sp>
                <p:nvSpPr>
                  <p:cNvPr id="6" name="TextBox 5"/>
                  <p:cNvSpPr txBox="1">
                    <a:spLocks noRot="1" noChangeAspect="1" noMove="1" noResize="1" noEditPoints="1" noAdjustHandles="1" noChangeArrowheads="1" noChangeShapeType="1" noTextEdit="1"/>
                  </p:cNvSpPr>
                  <p:nvPr/>
                </p:nvSpPr>
                <p:spPr>
                  <a:xfrm>
                    <a:off x="2982976" y="2991018"/>
                    <a:ext cx="1011334" cy="1034706"/>
                  </a:xfrm>
                  <a:prstGeom prst="rect">
                    <a:avLst/>
                  </a:prstGeom>
                  <a:blipFill>
                    <a:blip r:embed="rId6"/>
                    <a:stretch>
                      <a:fillRect l="-14027" b="-3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198910" y="3028950"/>
                    <a:ext cx="875047" cy="797911"/>
                  </a:xfrm>
                  <a:prstGeom prst="rect">
                    <a:avLst/>
                  </a:prstGeom>
                  <a:noFill/>
                </p:spPr>
                <p:txBody>
                  <a:bodyPr wrap="none" lIns="0" tIns="0" rIns="0" bIns="0" rtlCol="0">
                    <a:spAutoFit/>
                  </a:bodyPr>
                  <a:lstStyle/>
                  <a:p>
                    <a:r>
                      <a:rPr lang="zh-CN" altLang="en-US" sz="1500" dirty="0"/>
                      <a:t> </a:t>
                    </a:r>
                    <a14:m>
                      <m:oMath xmlns:m="http://schemas.openxmlformats.org/officeDocument/2006/math">
                        <m:r>
                          <a:rPr lang="en-US" sz="1500" i="1">
                            <a:latin typeface="Cambria Math" charset="0"/>
                            <a:ea typeface="Cambria Math" charset="0"/>
                            <a:cs typeface="Cambria Math" charset="0"/>
                          </a:rPr>
                          <m:t>𝜀</m:t>
                        </m:r>
                        <m:r>
                          <a:rPr lang="en-US" altLang="zh-CN" sz="1500" i="1">
                            <a:latin typeface="Cambria Math" charset="0"/>
                          </a:rPr>
                          <m:t>=</m:t>
                        </m:r>
                        <m:d>
                          <m:dPr>
                            <m:ctrlPr>
                              <a:rPr lang="mr-IN" sz="1500" i="1">
                                <a:latin typeface="Cambria Math" panose="02040503050406030204" pitchFamily="18" charset="0"/>
                              </a:rPr>
                            </m:ctrlPr>
                          </m:dPr>
                          <m:e>
                            <m:eqArr>
                              <m:eqArrPr>
                                <m:ctrlPr>
                                  <a:rPr lang="mr-IN" sz="1500" i="1">
                                    <a:latin typeface="Cambria Math" panose="02040503050406030204" pitchFamily="18" charset="0"/>
                                  </a:rPr>
                                </m:ctrlPr>
                              </m:eqArrPr>
                              <m:e>
                                <m:r>
                                  <m:rPr>
                                    <m:nor/>
                                  </m:rPr>
                                  <a:rPr lang="en-US" sz="1500">
                                    <a:latin typeface="Cambria Math" charset="0"/>
                                    <a:ea typeface="Cambria Math" charset="0"/>
                                    <a:cs typeface="Cambria Math" charset="0"/>
                                  </a:rPr>
                                  <m:t>ε</m:t>
                                </m:r>
                                <m:r>
                                  <m:rPr>
                                    <m:nor/>
                                  </m:rPr>
                                  <a:rPr lang="en-US" sz="1500" dirty="0"/>
                                  <m:t> </m:t>
                                </m:r>
                                <m:r>
                                  <a:rPr lang="en-US" altLang="zh-CN" sz="1500" i="1" baseline="-25000">
                                    <a:latin typeface="Cambria Math" charset="0"/>
                                  </a:rPr>
                                  <m:t>1</m:t>
                                </m:r>
                              </m:e>
                              <m:e>
                                <m:r>
                                  <m:rPr>
                                    <m:nor/>
                                  </m:rPr>
                                  <a:rPr lang="en-US" sz="1500">
                                    <a:latin typeface="Cambria Math" charset="0"/>
                                    <a:ea typeface="Cambria Math" charset="0"/>
                                    <a:cs typeface="Cambria Math" charset="0"/>
                                  </a:rPr>
                                  <m:t>ε</m:t>
                                </m:r>
                                <m:r>
                                  <m:rPr>
                                    <m:nor/>
                                  </m:rPr>
                                  <a:rPr lang="en-US" sz="1500" dirty="0"/>
                                  <m:t> </m:t>
                                </m:r>
                                <m:r>
                                  <a:rPr lang="en-US" altLang="zh-CN" sz="1500" i="1" baseline="-25000">
                                    <a:latin typeface="Cambria Math" charset="0"/>
                                  </a:rPr>
                                  <m:t>2</m:t>
                                </m:r>
                              </m:e>
                              <m:e>
                                <m:r>
                                  <a:rPr lang="en-US" altLang="zh-CN" sz="1500" i="1">
                                    <a:latin typeface="Cambria Math" charset="0"/>
                                  </a:rPr>
                                  <m:t>…</m:t>
                                </m:r>
                              </m:e>
                              <m:e>
                                <m:r>
                                  <m:rPr>
                                    <m:nor/>
                                  </m:rPr>
                                  <a:rPr lang="en-US" sz="1500">
                                    <a:latin typeface="Cambria Math" charset="0"/>
                                    <a:ea typeface="Cambria Math" charset="0"/>
                                    <a:cs typeface="Cambria Math" charset="0"/>
                                  </a:rPr>
                                  <m:t>ε</m:t>
                                </m:r>
                                <m:r>
                                  <m:rPr>
                                    <m:nor/>
                                  </m:rPr>
                                  <a:rPr lang="en-US" sz="1500" dirty="0"/>
                                  <m:t> </m:t>
                                </m:r>
                                <m:r>
                                  <a:rPr lang="en-US" altLang="zh-CN" sz="1500" i="1" baseline="-25000">
                                    <a:latin typeface="Cambria Math" charset="0"/>
                                  </a:rPr>
                                  <m:t>𝑛</m:t>
                                </m:r>
                              </m:e>
                            </m:eqArr>
                          </m:e>
                        </m:d>
                      </m:oMath>
                    </a14:m>
                    <a:endParaRPr lang="en-US" sz="1500" dirty="0"/>
                  </a:p>
                </p:txBody>
              </p:sp>
            </mc:Choice>
            <mc:Fallback xmlns="">
              <p:sp>
                <p:nvSpPr>
                  <p:cNvPr id="10" name="TextBox 9"/>
                  <p:cNvSpPr txBox="1">
                    <a:spLocks noRot="1" noChangeAspect="1" noMove="1" noResize="1" noEditPoints="1" noAdjustHandles="1" noChangeArrowheads="1" noChangeShapeType="1" noTextEdit="1"/>
                  </p:cNvSpPr>
                  <p:nvPr/>
                </p:nvSpPr>
                <p:spPr>
                  <a:xfrm>
                    <a:off x="4198910" y="3028950"/>
                    <a:ext cx="1047883" cy="1034706"/>
                  </a:xfrm>
                  <a:prstGeom prst="rect">
                    <a:avLst/>
                  </a:prstGeom>
                  <a:blipFill>
                    <a:blip r:embed="rId7"/>
                    <a:stretch>
                      <a:fillRect b="-44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 name="TextBox 11"/>
                <p:cNvSpPr txBox="1"/>
                <p:nvPr/>
              </p:nvSpPr>
              <p:spPr>
                <a:xfrm>
                  <a:off x="5519189" y="2973165"/>
                  <a:ext cx="776314" cy="8900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latin typeface="Cambria Math" charset="0"/>
                            <a:ea typeface="Cambria Math" charset="0"/>
                            <a:cs typeface="Cambria Math" charset="0"/>
                          </a:rPr>
                          <m:t>𝛽</m:t>
                        </m:r>
                        <m:r>
                          <a:rPr lang="en-US" altLang="zh-CN" sz="1500" i="1">
                            <a:latin typeface="Cambria Math" charset="0"/>
                          </a:rPr>
                          <m:t>=</m:t>
                        </m:r>
                        <m:d>
                          <m:dPr>
                            <m:ctrlPr>
                              <a:rPr lang="mr-IN" sz="1500" i="1">
                                <a:latin typeface="Cambria Math" panose="02040503050406030204" pitchFamily="18" charset="0"/>
                              </a:rPr>
                            </m:ctrlPr>
                          </m:dPr>
                          <m:e>
                            <m:eqArr>
                              <m:eqArrPr>
                                <m:ctrlPr>
                                  <a:rPr lang="mr-IN" sz="1500" i="1">
                                    <a:latin typeface="Cambria Math" panose="02040503050406030204" pitchFamily="18" charset="0"/>
                                  </a:rPr>
                                </m:ctrlPr>
                              </m:eqArrPr>
                              <m:e>
                                <m:r>
                                  <a:rPr lang="en-US" sz="1500" i="1">
                                    <a:latin typeface="Cambria Math" charset="0"/>
                                    <a:ea typeface="Cambria Math" charset="0"/>
                                    <a:cs typeface="Cambria Math" charset="0"/>
                                  </a:rPr>
                                  <m:t>𝛽</m:t>
                                </m:r>
                                <m:r>
                                  <a:rPr lang="en-US" altLang="zh-CN" sz="1500" i="1" baseline="-25000">
                                    <a:latin typeface="Cambria Math" panose="02040503050406030204" pitchFamily="18" charset="0"/>
                                  </a:rPr>
                                  <m:t>0</m:t>
                                </m:r>
                              </m:e>
                              <m:e>
                                <m:r>
                                  <a:rPr lang="en-US" sz="1500" i="1">
                                    <a:latin typeface="Cambria Math" charset="0"/>
                                    <a:ea typeface="Cambria Math" charset="0"/>
                                    <a:cs typeface="Cambria Math" charset="0"/>
                                  </a:rPr>
                                  <m:t>𝛽</m:t>
                                </m:r>
                                <m:r>
                                  <a:rPr lang="en-US" altLang="zh-CN" sz="1500" i="1" baseline="-25000">
                                    <a:latin typeface="Cambria Math" panose="02040503050406030204" pitchFamily="18" charset="0"/>
                                  </a:rPr>
                                  <m:t>1</m:t>
                                </m:r>
                              </m:e>
                              <m:e>
                                <m:r>
                                  <a:rPr lang="en-US" altLang="zh-CN" sz="1500" i="1">
                                    <a:latin typeface="Cambria Math" charset="0"/>
                                  </a:rPr>
                                  <m:t>…</m:t>
                                </m:r>
                              </m:e>
                              <m:e>
                                <m:r>
                                  <a:rPr lang="en-US" sz="1500" i="1">
                                    <a:latin typeface="Cambria Math" charset="0"/>
                                    <a:ea typeface="Cambria Math" charset="0"/>
                                    <a:cs typeface="Cambria Math" charset="0"/>
                                  </a:rPr>
                                  <m:t>𝛽</m:t>
                                </m:r>
                                <m:r>
                                  <a:rPr lang="en-US" sz="1500" b="0" i="1" baseline="-25000" smtClean="0">
                                    <a:latin typeface="Cambria Math" panose="02040503050406030204" pitchFamily="18" charset="0"/>
                                    <a:ea typeface="Cambria Math" charset="0"/>
                                    <a:cs typeface="Cambria Math" charset="0"/>
                                  </a:rPr>
                                  <m:t>𝑝</m:t>
                                </m:r>
                              </m:e>
                            </m:eqArr>
                          </m:e>
                        </m:d>
                      </m:oMath>
                    </m:oMathPara>
                  </a14:m>
                  <a:endParaRPr lang="en-US" sz="15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519189" y="2973165"/>
                  <a:ext cx="776314" cy="890052"/>
                </a:xfrm>
                <a:prstGeom prst="rect">
                  <a:avLst/>
                </a:prstGeom>
                <a:blipFill>
                  <a:blip r:embed="rId8"/>
                  <a:stretch>
                    <a:fillRect b="-2740"/>
                  </a:stretch>
                </a:blipFill>
              </p:spPr>
              <p:txBody>
                <a:bodyPr/>
                <a:lstStyle/>
                <a:p>
                  <a:r>
                    <a:rPr lang="en-US">
                      <a:noFill/>
                    </a:rPr>
                    <a:t> </a:t>
                  </a:r>
                </a:p>
              </p:txBody>
            </p:sp>
          </mc:Fallback>
        </mc:AlternateContent>
        <p:sp>
          <p:nvSpPr>
            <p:cNvPr id="3" name="Rectangle 2"/>
            <p:cNvSpPr/>
            <p:nvPr/>
          </p:nvSpPr>
          <p:spPr>
            <a:xfrm>
              <a:off x="282475" y="2481375"/>
              <a:ext cx="1127232" cy="323165"/>
            </a:xfrm>
            <a:prstGeom prst="rect">
              <a:avLst/>
            </a:prstGeom>
          </p:spPr>
          <p:txBody>
            <a:bodyPr wrap="none">
              <a:spAutoFit/>
            </a:bodyPr>
            <a:lstStyle/>
            <a:p>
              <a:r>
                <a:rPr lang="en-US" altLang="zh-CN" sz="1500" b="1" dirty="0">
                  <a:latin typeface="Helvetica Neue" charset="0"/>
                  <a:ea typeface="Helvetica Neue" charset="0"/>
                  <a:cs typeface="Helvetica Neue" charset="0"/>
                </a:rPr>
                <a:t>Design</a:t>
              </a:r>
              <a:r>
                <a:rPr lang="zh-CN" altLang="en-US" sz="1500" b="1" dirty="0">
                  <a:latin typeface="Helvetica Neue" charset="0"/>
                  <a:ea typeface="Helvetica Neue" charset="0"/>
                  <a:cs typeface="Helvetica Neue" charset="0"/>
                </a:rPr>
                <a:t> </a:t>
              </a:r>
              <a:r>
                <a:rPr lang="en-US" altLang="zh-CN" sz="1500" b="1" dirty="0">
                  <a:latin typeface="Helvetica Neue" charset="0"/>
                  <a:ea typeface="Helvetica Neue" charset="0"/>
                  <a:cs typeface="Helvetica Neue" charset="0"/>
                </a:rPr>
                <a:t>Matrix</a:t>
              </a:r>
              <a:endParaRPr lang="en-US" sz="1500" dirty="0"/>
            </a:p>
          </p:txBody>
        </p:sp>
        <p:sp>
          <p:nvSpPr>
            <p:cNvPr id="13" name="Rectangle 12"/>
            <p:cNvSpPr/>
            <p:nvPr/>
          </p:nvSpPr>
          <p:spPr>
            <a:xfrm>
              <a:off x="2846303" y="2481375"/>
              <a:ext cx="857927" cy="323165"/>
            </a:xfrm>
            <a:prstGeom prst="rect">
              <a:avLst/>
            </a:prstGeom>
          </p:spPr>
          <p:txBody>
            <a:bodyPr wrap="none">
              <a:spAutoFit/>
            </a:bodyPr>
            <a:lstStyle/>
            <a:p>
              <a:r>
                <a:rPr lang="en-US" altLang="zh-CN" sz="1500" b="1" dirty="0">
                  <a:latin typeface="Helvetica Neue" charset="0"/>
                  <a:ea typeface="Helvetica Neue" charset="0"/>
                  <a:cs typeface="Helvetica Neue" charset="0"/>
                </a:rPr>
                <a:t>Response</a:t>
              </a:r>
              <a:endParaRPr lang="en-US" sz="1500" dirty="0"/>
            </a:p>
          </p:txBody>
        </p:sp>
        <p:sp>
          <p:nvSpPr>
            <p:cNvPr id="14" name="Rectangle 13"/>
            <p:cNvSpPr/>
            <p:nvPr/>
          </p:nvSpPr>
          <p:spPr>
            <a:xfrm>
              <a:off x="4572000" y="2481375"/>
              <a:ext cx="542136" cy="323165"/>
            </a:xfrm>
            <a:prstGeom prst="rect">
              <a:avLst/>
            </a:prstGeom>
          </p:spPr>
          <p:txBody>
            <a:bodyPr wrap="none">
              <a:spAutoFit/>
            </a:bodyPr>
            <a:lstStyle/>
            <a:p>
              <a:r>
                <a:rPr lang="en-US" altLang="zh-CN" sz="1500" b="1" dirty="0">
                  <a:latin typeface="Helvetica Neue" charset="0"/>
                  <a:ea typeface="Helvetica Neue" charset="0"/>
                  <a:cs typeface="Helvetica Neue" charset="0"/>
                </a:rPr>
                <a:t>Error</a:t>
              </a:r>
              <a:endParaRPr lang="en-US" sz="1500" dirty="0"/>
            </a:p>
          </p:txBody>
        </p:sp>
        <p:sp>
          <p:nvSpPr>
            <p:cNvPr id="15" name="Rectangle 14"/>
            <p:cNvSpPr/>
            <p:nvPr/>
          </p:nvSpPr>
          <p:spPr>
            <a:xfrm>
              <a:off x="5546898" y="2481375"/>
              <a:ext cx="1029449" cy="323165"/>
            </a:xfrm>
            <a:prstGeom prst="rect">
              <a:avLst/>
            </a:prstGeom>
          </p:spPr>
          <p:txBody>
            <a:bodyPr wrap="none">
              <a:spAutoFit/>
            </a:bodyPr>
            <a:lstStyle/>
            <a:p>
              <a:r>
                <a:rPr lang="en-US" altLang="zh-CN" sz="1500" b="1" dirty="0">
                  <a:latin typeface="Helvetica Neue" charset="0"/>
                  <a:ea typeface="Helvetica Neue" charset="0"/>
                  <a:cs typeface="Helvetica Neue" charset="0"/>
                </a:rPr>
                <a:t>Coefficients</a:t>
              </a:r>
              <a:endParaRPr lang="en-US" sz="1500" dirty="0"/>
            </a:p>
          </p:txBody>
        </p:sp>
      </p:grpSp>
    </p:spTree>
    <p:extLst>
      <p:ext uri="{BB962C8B-B14F-4D97-AF65-F5344CB8AC3E}">
        <p14:creationId xmlns:p14="http://schemas.microsoft.com/office/powerpoint/2010/main" val="13578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533399" y="1485370"/>
            <a:ext cx="5486400" cy="1600200"/>
          </a:xfrm>
          <a:prstGeom prst="rect">
            <a:avLst/>
          </a:prstGeom>
          <a:no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graphicFrame>
        <p:nvGraphicFramePr>
          <p:cNvPr id="78852" name="Object 4"/>
          <p:cNvGraphicFramePr>
            <a:graphicFrameLocks noChangeAspect="1"/>
          </p:cNvGraphicFramePr>
          <p:nvPr>
            <p:extLst>
              <p:ext uri="{D42A27DB-BD31-4B8C-83A1-F6EECF244321}">
                <p14:modId xmlns:p14="http://schemas.microsoft.com/office/powerpoint/2010/main" val="3772025447"/>
              </p:ext>
            </p:extLst>
          </p:nvPr>
        </p:nvGraphicFramePr>
        <p:xfrm>
          <a:off x="981074" y="1687841"/>
          <a:ext cx="4591050" cy="506413"/>
        </p:xfrm>
        <a:graphic>
          <a:graphicData uri="http://schemas.openxmlformats.org/presentationml/2006/ole">
            <mc:AlternateContent xmlns:mc="http://schemas.openxmlformats.org/markup-compatibility/2006">
              <mc:Choice xmlns:v="urn:schemas-microsoft-com:vml" Requires="v">
                <p:oleObj name="Equation" r:id="rId2" imgW="2412720" imgH="266400" progId="Equation.3">
                  <p:embed/>
                </p:oleObj>
              </mc:Choice>
              <mc:Fallback>
                <p:oleObj name="Equation" r:id="rId2" imgW="2412720" imgH="266400" progId="Equation.3">
                  <p:embed/>
                  <p:pic>
                    <p:nvPicPr>
                      <p:cNvPr id="78852" name="Object 4"/>
                      <p:cNvPicPr>
                        <a:picLocks noChangeAspect="1" noChangeArrowheads="1"/>
                      </p:cNvPicPr>
                      <p:nvPr/>
                    </p:nvPicPr>
                    <p:blipFill>
                      <a:blip r:embed="rId3"/>
                      <a:srcRect/>
                      <a:stretch>
                        <a:fillRect/>
                      </a:stretch>
                    </p:blipFill>
                    <p:spPr bwMode="auto">
                      <a:xfrm>
                        <a:off x="981074" y="1687841"/>
                        <a:ext cx="4591050"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8853" name="Object 5"/>
          <p:cNvGraphicFramePr>
            <a:graphicFrameLocks noChangeAspect="1"/>
          </p:cNvGraphicFramePr>
          <p:nvPr>
            <p:extLst>
              <p:ext uri="{D42A27DB-BD31-4B8C-83A1-F6EECF244321}">
                <p14:modId xmlns:p14="http://schemas.microsoft.com/office/powerpoint/2010/main" val="285621154"/>
              </p:ext>
            </p:extLst>
          </p:nvPr>
        </p:nvGraphicFramePr>
        <p:xfrm>
          <a:off x="1371600" y="2386872"/>
          <a:ext cx="3539729" cy="451247"/>
        </p:xfrm>
        <a:graphic>
          <a:graphicData uri="http://schemas.openxmlformats.org/presentationml/2006/ole">
            <mc:AlternateContent xmlns:mc="http://schemas.openxmlformats.org/markup-compatibility/2006">
              <mc:Choice xmlns:v="urn:schemas-microsoft-com:vml" Requires="v">
                <p:oleObj name="Equation" r:id="rId4" imgW="1892300" imgH="241300" progId="Equation.3">
                  <p:embed/>
                </p:oleObj>
              </mc:Choice>
              <mc:Fallback>
                <p:oleObj name="Equation" r:id="rId4" imgW="1892300" imgH="241300" progId="Equation.3">
                  <p:embed/>
                  <p:pic>
                    <p:nvPicPr>
                      <p:cNvPr id="7885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386872"/>
                        <a:ext cx="3539729" cy="451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 name="Title 1"/>
          <p:cNvSpPr>
            <a:spLocks noGrp="1"/>
          </p:cNvSpPr>
          <p:nvPr>
            <p:ph type="title"/>
          </p:nvPr>
        </p:nvSpPr>
        <p:spPr>
          <a:xfrm>
            <a:off x="342663" y="81886"/>
            <a:ext cx="8434451" cy="678020"/>
          </a:xfrm>
        </p:spPr>
        <p:txBody>
          <a:bodyPr/>
          <a:lstStyle/>
          <a:p>
            <a:pPr>
              <a:spcBef>
                <a:spcPct val="50000"/>
              </a:spcBef>
            </a:pPr>
            <a:r>
              <a:rPr lang="en-US" altLang="en-US" sz="3600" dirty="0"/>
              <a:t>Estimating the Regression Line</a:t>
            </a:r>
          </a:p>
        </p:txBody>
      </p:sp>
      <mc:AlternateContent xmlns:mc="http://schemas.openxmlformats.org/markup-compatibility/2006" xmlns:a14="http://schemas.microsoft.com/office/drawing/2010/main">
        <mc:Choice Requires="a14">
          <p:sp>
            <p:nvSpPr>
              <p:cNvPr id="8" name="Text Box 3"/>
              <p:cNvSpPr txBox="1">
                <a:spLocks noChangeArrowheads="1"/>
              </p:cNvSpPr>
              <p:nvPr/>
            </p:nvSpPr>
            <p:spPr bwMode="auto">
              <a:xfrm>
                <a:off x="418862" y="823383"/>
                <a:ext cx="7356440" cy="37676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14:m>
                  <m:oMath xmlns:m="http://schemas.openxmlformats.org/officeDocument/2006/math">
                    <m:acc>
                      <m:accPr>
                        <m:chr m:val="̂"/>
                        <m:ctrlPr>
                          <a:rPr lang="en-US" altLang="en-US" i="1">
                            <a:latin typeface="Cambria Math" panose="02040503050406030204" pitchFamily="18" charset="0"/>
                            <a:ea typeface="Helvetica Neue" charset="0"/>
                            <a:cs typeface="Helvetica Neue" charset="0"/>
                          </a:rPr>
                        </m:ctrlPr>
                      </m:accPr>
                      <m:e>
                        <m:r>
                          <a:rPr lang="en-US" altLang="en-US">
                            <a:latin typeface="Cambria Math"/>
                            <a:ea typeface="Helvetica Neue" charset="0"/>
                            <a:cs typeface="Helvetica Neue" charset="0"/>
                          </a:rPr>
                          <m:t>𝑌</m:t>
                        </m:r>
                      </m:e>
                    </m:acc>
                  </m:oMath>
                </a14:m>
                <a:r>
                  <a:rPr lang="zh-CN" altLang="en-US" dirty="0">
                    <a:latin typeface="+mn-lt"/>
                    <a:ea typeface="Helvetica Neue" charset="0"/>
                    <a:cs typeface="Helvetica Neue" charset="0"/>
                  </a:rPr>
                  <a:t> </a:t>
                </a:r>
                <a:r>
                  <a:rPr lang="en-US" altLang="zh-CN" dirty="0">
                    <a:latin typeface="+mn-lt"/>
                    <a:ea typeface="Helvetica Neue" charset="0"/>
                    <a:cs typeface="Helvetica Neue" charset="0"/>
                  </a:rPr>
                  <a:t>has</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a</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normal</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distribution</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with</a:t>
                </a:r>
                <a:endParaRPr lang="en-US" altLang="en-US" dirty="0">
                  <a:latin typeface="+mn-lt"/>
                  <a:ea typeface="Helvetica Neue" charset="0"/>
                  <a:cs typeface="Helvetica Neue" charset="0"/>
                </a:endParaRPr>
              </a:p>
            </p:txBody>
          </p:sp>
        </mc:Choice>
        <mc:Fallback xmlns="">
          <p:sp>
            <p:nvSpPr>
              <p:cNvPr id="8" name="Text Box 3"/>
              <p:cNvSpPr txBox="1">
                <a:spLocks noRot="1" noChangeAspect="1" noMove="1" noResize="1" noEditPoints="1" noAdjustHandles="1" noChangeArrowheads="1" noChangeShapeType="1" noTextEdit="1"/>
              </p:cNvSpPr>
              <p:nvPr/>
            </p:nvSpPr>
            <p:spPr bwMode="auto">
              <a:xfrm>
                <a:off x="418862" y="823383"/>
                <a:ext cx="7356440" cy="376768"/>
              </a:xfrm>
              <a:prstGeom prst="rect">
                <a:avLst/>
              </a:prstGeom>
              <a:blipFill>
                <a:blip r:embed="rId6"/>
                <a:stretch>
                  <a:fillRect t="-4839" b="-258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6"/>
              <p:cNvSpPr txBox="1">
                <a:spLocks noChangeArrowheads="1"/>
              </p:cNvSpPr>
              <p:nvPr/>
            </p:nvSpPr>
            <p:spPr bwMode="auto">
              <a:xfrm>
                <a:off x="533399" y="3285595"/>
                <a:ext cx="7318102" cy="9900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zh-CN" dirty="0">
                    <a:latin typeface="+mn-lt"/>
                    <a:ea typeface="Helvetica Neue" charset="0"/>
                    <a:cs typeface="Helvetica Neue" charset="0"/>
                  </a:rPr>
                  <a:t>If</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we</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replace</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the</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unknown</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variance</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with</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its</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estimator</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a:t>
                </a:r>
                <a14:m>
                  <m:oMath xmlns:m="http://schemas.openxmlformats.org/officeDocument/2006/math">
                    <m:r>
                      <a:rPr lang="zh-CN" altLang="en-US">
                        <a:latin typeface="Cambria Math"/>
                        <a:ea typeface="Helvetica Neue" charset="0"/>
                        <a:cs typeface="Helvetica Neue" charset="0"/>
                      </a:rPr>
                      <m:t> </m:t>
                    </m:r>
                    <m:sSup>
                      <m:sSupPr>
                        <m:ctrlPr>
                          <a:rPr lang="en-US" i="1">
                            <a:latin typeface="Cambria Math" panose="02040503050406030204" pitchFamily="18" charset="0"/>
                            <a:ea typeface="Helvetica Neue" charset="0"/>
                            <a:cs typeface="Helvetica Neue" charset="0"/>
                          </a:rPr>
                        </m:ctrlPr>
                      </m:sSupPr>
                      <m:e>
                        <m:acc>
                          <m:accPr>
                            <m:chr m:val="̂"/>
                            <m:ctrlPr>
                              <a:rPr lang="en-US" i="1">
                                <a:latin typeface="Cambria Math" panose="02040503050406030204" pitchFamily="18" charset="0"/>
                                <a:ea typeface="Helvetica Neue" charset="0"/>
                                <a:cs typeface="Helvetica Neue" charset="0"/>
                              </a:rPr>
                            </m:ctrlPr>
                          </m:accPr>
                          <m:e>
                            <m:r>
                              <m:rPr>
                                <m:nor/>
                              </m:rPr>
                              <a:rPr lang="en-US" kern="100">
                                <a:latin typeface="+mn-lt"/>
                                <a:ea typeface="Helvetica Neue" charset="0"/>
                                <a:cs typeface="Helvetica Neue" charset="0"/>
                              </a:rPr>
                              <m:t>σ</m:t>
                            </m:r>
                          </m:e>
                        </m:acc>
                      </m:e>
                      <m:sup>
                        <m:r>
                          <m:rPr>
                            <m:nor/>
                          </m:rPr>
                          <a:rPr lang="en-US">
                            <a:latin typeface="+mn-lt"/>
                            <a:ea typeface="Helvetica Neue" charset="0"/>
                            <a:cs typeface="Helvetica Neue" charset="0"/>
                          </a:rPr>
                          <m:t>2</m:t>
                        </m:r>
                      </m:sup>
                    </m:sSup>
                  </m:oMath>
                </a14:m>
                <a:r>
                  <a:rPr lang="en-US" altLang="zh-CN" dirty="0">
                    <a:latin typeface="+mn-lt"/>
                    <a:ea typeface="Helvetica Neue" charset="0"/>
                    <a:cs typeface="Helvetica Neue" charset="0"/>
                  </a:rPr>
                  <a:t> =</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MSE ),</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the</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sampling</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distribution</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becomes</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a</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t-distribution</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with</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n-p-1</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degrees</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of</a:t>
                </a:r>
                <a:r>
                  <a:rPr lang="zh-CN" altLang="en-US" dirty="0">
                    <a:latin typeface="+mn-lt"/>
                    <a:ea typeface="Helvetica Neue" charset="0"/>
                    <a:cs typeface="Helvetica Neue" charset="0"/>
                  </a:rPr>
                  <a:t> </a:t>
                </a:r>
                <a:r>
                  <a:rPr lang="en-US" altLang="zh-CN" dirty="0">
                    <a:latin typeface="+mn-lt"/>
                    <a:ea typeface="Helvetica Neue" charset="0"/>
                    <a:cs typeface="Helvetica Neue" charset="0"/>
                  </a:rPr>
                  <a:t>freedom.</a:t>
                </a:r>
                <a:endParaRPr lang="en-US" altLang="en-US" dirty="0">
                  <a:latin typeface="+mn-lt"/>
                  <a:ea typeface="Helvetica Neue" charset="0"/>
                  <a:cs typeface="Helvetica Neue" charset="0"/>
                </a:endParaRPr>
              </a:p>
            </p:txBody>
          </p:sp>
        </mc:Choice>
        <mc:Fallback xmlns="">
          <p:sp>
            <p:nvSpPr>
              <p:cNvPr id="9" name="Text Box 6"/>
              <p:cNvSpPr txBox="1">
                <a:spLocks noRot="1" noChangeAspect="1" noMove="1" noResize="1" noEditPoints="1" noAdjustHandles="1" noChangeArrowheads="1" noChangeShapeType="1" noTextEdit="1"/>
              </p:cNvSpPr>
              <p:nvPr/>
            </p:nvSpPr>
            <p:spPr bwMode="auto">
              <a:xfrm>
                <a:off x="533399" y="3285595"/>
                <a:ext cx="7318102" cy="990077"/>
              </a:xfrm>
              <a:prstGeom prst="rect">
                <a:avLst/>
              </a:prstGeom>
              <a:blipFill>
                <a:blip r:embed="rId7"/>
                <a:stretch>
                  <a:fillRect l="-666" b="-86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6295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9637" y="147532"/>
            <a:ext cx="6844725" cy="622531"/>
          </a:xfrm>
        </p:spPr>
        <p:txBody>
          <a:bodyPr/>
          <a:lstStyle/>
          <a:p>
            <a:r>
              <a:rPr lang="en-US" altLang="en-US" dirty="0">
                <a:solidFill>
                  <a:schemeClr val="bg2">
                    <a:lumMod val="10000"/>
                  </a:schemeClr>
                </a:solidFill>
                <a:ea typeface="Vitesse" charset="0"/>
              </a:rPr>
              <a:t>Estimation vs. Prediction</a:t>
            </a:r>
            <a:endParaRPr lang="en-US" dirty="0"/>
          </a:p>
        </p:txBody>
      </p:sp>
      <p:sp>
        <p:nvSpPr>
          <p:cNvPr id="3" name="Text Placeholder 2"/>
          <p:cNvSpPr>
            <a:spLocks noGrp="1"/>
          </p:cNvSpPr>
          <p:nvPr>
            <p:ph type="body" idx="1"/>
          </p:nvPr>
        </p:nvSpPr>
        <p:spPr>
          <a:xfrm>
            <a:off x="438150" y="831543"/>
            <a:ext cx="8353425" cy="3616632"/>
          </a:xfrm>
        </p:spPr>
        <p:txBody>
          <a:bodyPr/>
          <a:lstStyle/>
          <a:p>
            <a:pPr marL="28575" indent="0">
              <a:spcBef>
                <a:spcPct val="50000"/>
              </a:spcBef>
              <a:buNone/>
              <a:defRPr/>
            </a:pPr>
            <a:r>
              <a:rPr lang="en-US" altLang="en-US" dirty="0">
                <a:ea typeface="Helvetica Neue" charset="0"/>
                <a:cs typeface="Helvetica Neue" charset="0"/>
              </a:rPr>
              <a:t>Interpretations of estimated mean response:</a:t>
            </a:r>
          </a:p>
          <a:p>
            <a:pPr marL="342900" indent="-342900">
              <a:spcBef>
                <a:spcPct val="50000"/>
              </a:spcBef>
              <a:buClr>
                <a:schemeClr val="accent4"/>
              </a:buClr>
              <a:defRPr/>
            </a:pPr>
            <a:r>
              <a:rPr lang="en-US" altLang="en-US" dirty="0">
                <a:ea typeface="Helvetica Neue" charset="0"/>
                <a:cs typeface="Helvetica Neue" charset="0"/>
              </a:rPr>
              <a:t>If x* is one of the observations for the predicting variable, then we use </a:t>
            </a:r>
            <a:r>
              <a:rPr lang="en-US" altLang="en-US" b="1" dirty="0">
                <a:solidFill>
                  <a:schemeClr val="accent6">
                    <a:lumMod val="50000"/>
                  </a:schemeClr>
                </a:solidFill>
                <a:ea typeface="Helvetica Neue" charset="0"/>
                <a:cs typeface="Helvetica Neue" charset="0"/>
              </a:rPr>
              <a:t>estimation</a:t>
            </a:r>
            <a:r>
              <a:rPr lang="en-US" altLang="en-US" dirty="0">
                <a:ea typeface="Helvetica Neue" charset="0"/>
                <a:cs typeface="Helvetica Neue" charset="0"/>
              </a:rPr>
              <a:t>. </a:t>
            </a:r>
          </a:p>
          <a:p>
            <a:pPr marL="342900" indent="-342900">
              <a:spcBef>
                <a:spcPct val="50000"/>
              </a:spcBef>
              <a:buClr>
                <a:schemeClr val="accent4"/>
              </a:buClr>
              <a:defRPr/>
            </a:pPr>
            <a:r>
              <a:rPr lang="en-US" altLang="en-US" dirty="0">
                <a:ea typeface="Helvetica Neue" charset="0"/>
                <a:cs typeface="Helvetica Neue" charset="0"/>
              </a:rPr>
              <a:t>Estimated regression line for the value x* is interpreted as the </a:t>
            </a:r>
            <a:r>
              <a:rPr lang="en-US" altLang="en-US" u="sng" dirty="0">
                <a:solidFill>
                  <a:schemeClr val="accent6">
                    <a:lumMod val="50000"/>
                  </a:schemeClr>
                </a:solidFill>
                <a:ea typeface="Helvetica Neue" charset="0"/>
                <a:cs typeface="Helvetica Neue" charset="0"/>
              </a:rPr>
              <a:t>average</a:t>
            </a:r>
            <a:r>
              <a:rPr lang="en-US" altLang="en-US" dirty="0">
                <a:ea typeface="Helvetica Neue" charset="0"/>
                <a:cs typeface="Helvetica Neue" charset="0"/>
              </a:rPr>
              <a:t> estimated mean response for </a:t>
            </a:r>
            <a:r>
              <a:rPr lang="en-US" altLang="en-US" u="sng" dirty="0">
                <a:solidFill>
                  <a:schemeClr val="accent6">
                    <a:lumMod val="75000"/>
                  </a:schemeClr>
                </a:solidFill>
                <a:ea typeface="Helvetica Neue" charset="0"/>
                <a:cs typeface="Helvetica Neue" charset="0"/>
              </a:rPr>
              <a:t>all</a:t>
            </a:r>
            <a:r>
              <a:rPr lang="en-US" altLang="en-US" dirty="0">
                <a:solidFill>
                  <a:schemeClr val="accent6">
                    <a:lumMod val="75000"/>
                  </a:schemeClr>
                </a:solidFill>
                <a:ea typeface="Helvetica Neue" charset="0"/>
                <a:cs typeface="Helvetica Neue" charset="0"/>
              </a:rPr>
              <a:t> </a:t>
            </a:r>
            <a:r>
              <a:rPr lang="en-US" altLang="en-US" dirty="0">
                <a:ea typeface="Helvetica Neue" charset="0"/>
                <a:cs typeface="Helvetica Neue" charset="0"/>
              </a:rPr>
              <a:t>settings under which the predicting variable is equal to x*. </a:t>
            </a:r>
          </a:p>
          <a:p>
            <a:pPr marL="342900" indent="-342900">
              <a:spcBef>
                <a:spcPct val="50000"/>
              </a:spcBef>
              <a:buClr>
                <a:schemeClr val="accent4"/>
              </a:buClr>
              <a:defRPr/>
            </a:pPr>
            <a:r>
              <a:rPr lang="en-US" altLang="en-US" dirty="0">
                <a:ea typeface="Helvetica Neue" charset="0"/>
                <a:cs typeface="Helvetica Neue" charset="0"/>
              </a:rPr>
              <a:t>If x* is a </a:t>
            </a:r>
            <a:r>
              <a:rPr lang="en-US" altLang="en-US" i="1" dirty="0">
                <a:solidFill>
                  <a:srgbClr val="FF0000"/>
                </a:solidFill>
                <a:ea typeface="Helvetica Neue" charset="0"/>
                <a:cs typeface="Helvetica Neue" charset="0"/>
              </a:rPr>
              <a:t>new observation </a:t>
            </a:r>
            <a:r>
              <a:rPr lang="en-US" altLang="en-US" dirty="0">
                <a:ea typeface="Helvetica Neue" charset="0"/>
                <a:cs typeface="Helvetica Neue" charset="0"/>
              </a:rPr>
              <a:t>of the predicting variables, then we use </a:t>
            </a:r>
            <a:r>
              <a:rPr lang="en-US" altLang="en-US" b="1" dirty="0">
                <a:solidFill>
                  <a:schemeClr val="accent6">
                    <a:lumMod val="50000"/>
                  </a:schemeClr>
                </a:solidFill>
                <a:ea typeface="Helvetica Neue" charset="0"/>
                <a:cs typeface="Helvetica Neue" charset="0"/>
              </a:rPr>
              <a:t>prediction</a:t>
            </a:r>
            <a:r>
              <a:rPr lang="en-US" altLang="en-US" dirty="0">
                <a:ea typeface="Helvetica Neue" charset="0"/>
                <a:cs typeface="Helvetica Neue" charset="0"/>
              </a:rPr>
              <a:t>. </a:t>
            </a:r>
          </a:p>
          <a:p>
            <a:pPr marL="342900" indent="-342900">
              <a:spcBef>
                <a:spcPct val="50000"/>
              </a:spcBef>
              <a:buClr>
                <a:schemeClr val="accent4"/>
              </a:buClr>
              <a:defRPr/>
            </a:pPr>
            <a:r>
              <a:rPr lang="en-US" altLang="en-US" dirty="0">
                <a:ea typeface="Helvetica Neue" charset="0"/>
                <a:cs typeface="Helvetica Neue" charset="0"/>
              </a:rPr>
              <a:t>Predicted regression line for the value x* is interpreted as the estimated mean response for </a:t>
            </a:r>
            <a:r>
              <a:rPr lang="en-US" altLang="en-US" u="sng" dirty="0">
                <a:solidFill>
                  <a:schemeClr val="accent6">
                    <a:lumMod val="75000"/>
                  </a:schemeClr>
                </a:solidFill>
                <a:ea typeface="Helvetica Neue" charset="0"/>
                <a:cs typeface="Helvetica Neue" charset="0"/>
              </a:rPr>
              <a:t>one</a:t>
            </a:r>
            <a:r>
              <a:rPr lang="en-US" altLang="en-US" dirty="0">
                <a:ea typeface="Helvetica Neue" charset="0"/>
                <a:cs typeface="Helvetica Neue" charset="0"/>
              </a:rPr>
              <a:t> setting under which the predicting variable is equal to x*. </a:t>
            </a:r>
          </a:p>
        </p:txBody>
      </p:sp>
    </p:spTree>
    <p:extLst>
      <p:ext uri="{BB962C8B-B14F-4D97-AF65-F5344CB8AC3E}">
        <p14:creationId xmlns:p14="http://schemas.microsoft.com/office/powerpoint/2010/main" val="4183715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 Box 3"/>
          <p:cNvSpPr txBox="1">
            <a:spLocks noChangeArrowheads="1"/>
          </p:cNvSpPr>
          <p:nvPr/>
        </p:nvSpPr>
        <p:spPr bwMode="auto">
          <a:xfrm>
            <a:off x="304800" y="1103710"/>
            <a:ext cx="8237530" cy="92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One of the primary motivations for regression is to use the regression equation to predict future responses. The prediction is the same as the estimator for the mean response.</a:t>
            </a:r>
          </a:p>
        </p:txBody>
      </p:sp>
      <p:sp>
        <p:nvSpPr>
          <p:cNvPr id="55300" name="Text Box 4"/>
          <p:cNvSpPr txBox="1">
            <a:spLocks noChangeArrowheads="1"/>
          </p:cNvSpPr>
          <p:nvPr/>
        </p:nvSpPr>
        <p:spPr bwMode="auto">
          <a:xfrm>
            <a:off x="619125" y="2985013"/>
            <a:ext cx="4686300"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457200" indent="-457200">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1.  Due to the new observation/s</a:t>
            </a:r>
          </a:p>
        </p:txBody>
      </p:sp>
      <p:sp>
        <p:nvSpPr>
          <p:cNvPr id="55302" name="Rectangle 6"/>
          <p:cNvSpPr>
            <a:spLocks noChangeArrowheads="1"/>
          </p:cNvSpPr>
          <p:nvPr/>
        </p:nvSpPr>
        <p:spPr bwMode="auto">
          <a:xfrm>
            <a:off x="619125" y="3452930"/>
            <a:ext cx="5029200"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2.  Due to parameter estimates (of </a:t>
            </a:r>
            <a:r>
              <a:rPr lang="en-US" altLang="en-US" dirty="0">
                <a:latin typeface="+mn-lt"/>
              </a:rPr>
              <a:t>b</a:t>
            </a:r>
            <a:r>
              <a:rPr lang="en-US" altLang="en-US" dirty="0">
                <a:latin typeface="+mn-lt"/>
                <a:ea typeface="Helvetica Neue" charset="0"/>
                <a:cs typeface="Helvetica Neue" charset="0"/>
              </a:rPr>
              <a:t>’s)</a:t>
            </a:r>
          </a:p>
        </p:txBody>
      </p:sp>
      <p:sp>
        <p:nvSpPr>
          <p:cNvPr id="81927" name="Rectangle 8"/>
          <p:cNvSpPr>
            <a:spLocks noChangeArrowheads="1"/>
          </p:cNvSpPr>
          <p:nvPr/>
        </p:nvSpPr>
        <p:spPr bwMode="auto">
          <a:xfrm>
            <a:off x="304799" y="2308742"/>
            <a:ext cx="7474005"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But a prediction is not the same as the line estimate. The prediction contains two sources of uncertainty:</a:t>
            </a:r>
          </a:p>
        </p:txBody>
      </p:sp>
      <p:sp>
        <p:nvSpPr>
          <p:cNvPr id="11" name="Title 3"/>
          <p:cNvSpPr>
            <a:spLocks noGrp="1"/>
          </p:cNvSpPr>
          <p:nvPr>
            <p:ph type="title"/>
          </p:nvPr>
        </p:nvSpPr>
        <p:spPr>
          <a:xfrm>
            <a:off x="256033" y="109935"/>
            <a:ext cx="8663051" cy="993775"/>
          </a:xfrm>
        </p:spPr>
        <p:txBody>
          <a:bodyPr/>
          <a:lstStyle/>
          <a:p>
            <a:r>
              <a:rPr lang="en-US" altLang="en-US" sz="3600" dirty="0"/>
              <a:t>Predicting a New Response</a:t>
            </a:r>
            <a:endParaRPr lang="en-US" sz="3600" dirty="0"/>
          </a:p>
        </p:txBody>
      </p:sp>
      <p:sp>
        <p:nvSpPr>
          <p:cNvPr id="12" name="Rectangle 8"/>
          <p:cNvSpPr>
            <a:spLocks noChangeArrowheads="1"/>
          </p:cNvSpPr>
          <p:nvPr/>
        </p:nvSpPr>
        <p:spPr bwMode="auto">
          <a:xfrm flipV="1">
            <a:off x="533400" y="2145032"/>
            <a:ext cx="6509147" cy="45719"/>
          </a:xfrm>
          <a:prstGeom prst="rect">
            <a:avLst/>
          </a:prstGeom>
          <a:no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spTree>
    <p:extLst>
      <p:ext uri="{BB962C8B-B14F-4D97-AF65-F5344CB8AC3E}">
        <p14:creationId xmlns:p14="http://schemas.microsoft.com/office/powerpoint/2010/main" val="134885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2"/>
          <p:cNvSpPr txBox="1">
            <a:spLocks noChangeArrowheads="1"/>
          </p:cNvSpPr>
          <p:nvPr/>
        </p:nvSpPr>
        <p:spPr bwMode="auto">
          <a:xfrm>
            <a:off x="381000" y="1200150"/>
            <a:ext cx="5943600" cy="86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marL="457200" indent="-457200">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AutoNum type="arabicPeriod"/>
            </a:pPr>
            <a:r>
              <a:rPr lang="en-US" altLang="en-US" sz="2000" dirty="0">
                <a:latin typeface="+mn-lt"/>
                <a:ea typeface="Helvetica Neue" charset="0"/>
                <a:cs typeface="Helvetica Neue" charset="0"/>
              </a:rPr>
              <a:t>Variation of the estimated regression line:</a:t>
            </a:r>
          </a:p>
          <a:p>
            <a:pPr eaLnBrk="1" hangingPunct="1">
              <a:spcBef>
                <a:spcPct val="50000"/>
              </a:spcBef>
              <a:buFontTx/>
              <a:buAutoNum type="arabicPeriod"/>
            </a:pPr>
            <a:r>
              <a:rPr lang="en-US" altLang="en-US" sz="2000" dirty="0">
                <a:latin typeface="+mn-lt"/>
                <a:ea typeface="Helvetica Neue" charset="0"/>
                <a:cs typeface="Helvetica Neue" charset="0"/>
              </a:rPr>
              <a:t>Variation of a new measurement:   </a:t>
            </a:r>
            <a:r>
              <a:rPr lang="en-US" altLang="en-US" sz="2000" dirty="0">
                <a:latin typeface="+mn-lt"/>
              </a:rPr>
              <a:t>s</a:t>
            </a:r>
            <a:r>
              <a:rPr lang="en-US" altLang="en-US" sz="2000" baseline="30000" dirty="0">
                <a:latin typeface="+mn-lt"/>
              </a:rPr>
              <a:t>2</a:t>
            </a:r>
          </a:p>
        </p:txBody>
      </p:sp>
      <p:grpSp>
        <p:nvGrpSpPr>
          <p:cNvPr id="2" name="Group 5"/>
          <p:cNvGrpSpPr>
            <a:grpSpLocks/>
          </p:cNvGrpSpPr>
          <p:nvPr/>
        </p:nvGrpSpPr>
        <p:grpSpPr bwMode="auto">
          <a:xfrm>
            <a:off x="381000" y="2556168"/>
            <a:ext cx="7086600" cy="1331119"/>
            <a:chOff x="392" y="2284"/>
            <a:chExt cx="5088" cy="1118"/>
          </a:xfrm>
        </p:grpSpPr>
        <p:sp>
          <p:nvSpPr>
            <p:cNvPr id="83976" name="Text Box 6"/>
            <p:cNvSpPr txBox="1">
              <a:spLocks noChangeArrowheads="1"/>
            </p:cNvSpPr>
            <p:nvPr/>
          </p:nvSpPr>
          <p:spPr bwMode="auto">
            <a:xfrm>
              <a:off x="392" y="2284"/>
              <a:ext cx="5088"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sz="2000" dirty="0">
                  <a:latin typeface="+mn-lt"/>
                  <a:ea typeface="Helvetica Neue" charset="0"/>
                  <a:cs typeface="Helvetica Neue" charset="0"/>
                </a:rPr>
                <a:t>The new observation is independent of the regression data, so the total variation in predicting Y* | x* is</a:t>
              </a:r>
            </a:p>
          </p:txBody>
        </p:sp>
        <p:graphicFrame>
          <p:nvGraphicFramePr>
            <p:cNvPr id="83977" name="Object 7"/>
            <p:cNvGraphicFramePr>
              <a:graphicFrameLocks noChangeAspect="1"/>
            </p:cNvGraphicFramePr>
            <p:nvPr/>
          </p:nvGraphicFramePr>
          <p:xfrm>
            <a:off x="1690" y="3084"/>
            <a:ext cx="1929" cy="318"/>
          </p:xfrm>
          <a:graphic>
            <a:graphicData uri="http://schemas.openxmlformats.org/presentationml/2006/ole">
              <mc:AlternateContent xmlns:mc="http://schemas.openxmlformats.org/markup-compatibility/2006">
                <mc:Choice xmlns:v="urn:schemas-microsoft-com:vml" Requires="v">
                  <p:oleObj name="Equation" r:id="rId2" imgW="1384300" imgH="228600" progId="Equation.3">
                    <p:embed/>
                  </p:oleObj>
                </mc:Choice>
                <mc:Fallback>
                  <p:oleObj name="Equation" r:id="rId2" imgW="1384300" imgH="228600" progId="Equation.3">
                    <p:embed/>
                    <p:pic>
                      <p:nvPicPr>
                        <p:cNvPr id="8397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 y="3084"/>
                          <a:ext cx="1929"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83973" name="Rectangle 8"/>
          <p:cNvSpPr>
            <a:spLocks noChangeArrowheads="1"/>
          </p:cNvSpPr>
          <p:nvPr/>
        </p:nvSpPr>
        <p:spPr bwMode="auto">
          <a:xfrm flipV="1">
            <a:off x="533400" y="2266762"/>
            <a:ext cx="6509147" cy="45719"/>
          </a:xfrm>
          <a:prstGeom prst="rect">
            <a:avLst/>
          </a:prstGeom>
          <a:no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sp>
        <p:nvSpPr>
          <p:cNvPr id="3" name="Oval 2"/>
          <p:cNvSpPr/>
          <p:nvPr/>
        </p:nvSpPr>
        <p:spPr>
          <a:xfrm>
            <a:off x="4267200" y="3446364"/>
            <a:ext cx="685800" cy="539258"/>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a:p>
        </p:txBody>
      </p:sp>
      <p:graphicFrame>
        <p:nvGraphicFramePr>
          <p:cNvPr id="83975" name="Object 3"/>
          <p:cNvGraphicFramePr>
            <a:graphicFrameLocks noChangeAspect="1"/>
          </p:cNvGraphicFramePr>
          <p:nvPr>
            <p:extLst>
              <p:ext uri="{D42A27DB-BD31-4B8C-83A1-F6EECF244321}">
                <p14:modId xmlns:p14="http://schemas.microsoft.com/office/powerpoint/2010/main" val="951140295"/>
              </p:ext>
            </p:extLst>
          </p:nvPr>
        </p:nvGraphicFramePr>
        <p:xfrm>
          <a:off x="5762817" y="1200150"/>
          <a:ext cx="1784747" cy="377429"/>
        </p:xfrm>
        <a:graphic>
          <a:graphicData uri="http://schemas.openxmlformats.org/presentationml/2006/ole">
            <mc:AlternateContent xmlns:mc="http://schemas.openxmlformats.org/markup-compatibility/2006">
              <mc:Choice xmlns:v="urn:schemas-microsoft-com:vml" Requires="v">
                <p:oleObj name="Equation" r:id="rId4" imgW="1079500" imgH="228600" progId="Equation.3">
                  <p:embed/>
                </p:oleObj>
              </mc:Choice>
              <mc:Fallback>
                <p:oleObj name="Equation" r:id="rId4" imgW="1079500" imgH="228600" progId="Equation.3">
                  <p:embed/>
                  <p:pic>
                    <p:nvPicPr>
                      <p:cNvPr id="8397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817" y="1200150"/>
                        <a:ext cx="1784747" cy="377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itle 3"/>
          <p:cNvSpPr>
            <a:spLocks noGrp="1"/>
          </p:cNvSpPr>
          <p:nvPr>
            <p:ph type="title"/>
          </p:nvPr>
        </p:nvSpPr>
        <p:spPr>
          <a:xfrm>
            <a:off x="278574" y="136084"/>
            <a:ext cx="8663051" cy="993775"/>
          </a:xfrm>
        </p:spPr>
        <p:txBody>
          <a:bodyPr/>
          <a:lstStyle/>
          <a:p>
            <a:r>
              <a:rPr lang="en-US" altLang="en-US" sz="3600" dirty="0"/>
              <a:t>Predicting a New Response (cont’d)</a:t>
            </a:r>
            <a:endParaRPr lang="en-US" sz="3600" dirty="0"/>
          </a:p>
        </p:txBody>
      </p:sp>
    </p:spTree>
    <p:extLst>
      <p:ext uri="{BB962C8B-B14F-4D97-AF65-F5344CB8AC3E}">
        <p14:creationId xmlns:p14="http://schemas.microsoft.com/office/powerpoint/2010/main" val="3966555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82E7F-D08F-11B0-314B-90DB5E509567}"/>
              </a:ext>
            </a:extLst>
          </p:cNvPr>
          <p:cNvSpPr>
            <a:spLocks noGrp="1"/>
          </p:cNvSpPr>
          <p:nvPr>
            <p:ph type="title"/>
          </p:nvPr>
        </p:nvSpPr>
        <p:spPr/>
        <p:txBody>
          <a:bodyPr/>
          <a:lstStyle/>
          <a:p>
            <a:r>
              <a:rPr lang="en-US" dirty="0"/>
              <a:t>Assumption of Diagnostics</a:t>
            </a:r>
          </a:p>
        </p:txBody>
      </p:sp>
    </p:spTree>
    <p:extLst>
      <p:ext uri="{BB962C8B-B14F-4D97-AF65-F5344CB8AC3E}">
        <p14:creationId xmlns:p14="http://schemas.microsoft.com/office/powerpoint/2010/main" val="688543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p:cNvSpPr txBox="1">
            <a:spLocks noChangeArrowheads="1"/>
          </p:cNvSpPr>
          <p:nvPr/>
        </p:nvSpPr>
        <p:spPr bwMode="auto">
          <a:xfrm>
            <a:off x="418079" y="749944"/>
            <a:ext cx="7086600" cy="101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b="1" dirty="0">
                <a:solidFill>
                  <a:srgbClr val="8E4221"/>
                </a:solidFill>
                <a:latin typeface="+mn-lt"/>
                <a:ea typeface="Helvetica Neue" charset="0"/>
                <a:cs typeface="Helvetica Neue" charset="0"/>
              </a:rPr>
              <a:t>Data</a:t>
            </a:r>
            <a:r>
              <a:rPr lang="en-US" altLang="en-US" sz="2000" dirty="0">
                <a:latin typeface="+mn-lt"/>
                <a:ea typeface="Helvetica Neue" charset="0"/>
                <a:cs typeface="Helvetica Neue" charset="0"/>
              </a:rPr>
              <a:t>: </a:t>
            </a:r>
            <a:r>
              <a:rPr lang="en-US" altLang="en-US" sz="2000" dirty="0">
                <a:latin typeface="+mn-lt"/>
                <a:ea typeface="KishoreFont Medium" charset="0"/>
                <a:cs typeface="KishoreFont Medium" charset="0"/>
              </a:rPr>
              <a:t>{(x</a:t>
            </a:r>
            <a:r>
              <a:rPr lang="en-US" altLang="en-US" sz="2000" baseline="-25000" dirty="0">
                <a:latin typeface="+mn-lt"/>
                <a:ea typeface="KishoreFont Medium" charset="0"/>
                <a:cs typeface="KishoreFont Medium" charset="0"/>
              </a:rPr>
              <a:t>11</a:t>
            </a:r>
            <a:r>
              <a:rPr lang="en-US" altLang="en-US" sz="2000" dirty="0">
                <a:latin typeface="+mn-lt"/>
                <a:ea typeface="KishoreFont Medium" charset="0"/>
                <a:cs typeface="KishoreFont Medium" charset="0"/>
              </a:rPr>
              <a:t>,.., x</a:t>
            </a:r>
            <a:r>
              <a:rPr lang="en-US" altLang="en-US" sz="2000" baseline="-25000" dirty="0">
                <a:latin typeface="+mn-lt"/>
                <a:ea typeface="KishoreFont Medium" charset="0"/>
                <a:cs typeface="KishoreFont Medium" charset="0"/>
              </a:rPr>
              <a:t>1p</a:t>
            </a:r>
            <a:r>
              <a:rPr lang="en-US" altLang="en-US" sz="2000" dirty="0">
                <a:latin typeface="+mn-lt"/>
                <a:ea typeface="KishoreFont Medium" charset="0"/>
                <a:cs typeface="KishoreFont Medium" charset="0"/>
              </a:rPr>
              <a:t>),Y</a:t>
            </a:r>
            <a:r>
              <a:rPr lang="en-US" altLang="en-US" sz="2000" baseline="-25000" dirty="0">
                <a:latin typeface="+mn-lt"/>
                <a:ea typeface="KishoreFont Medium" charset="0"/>
                <a:cs typeface="KishoreFont Medium" charset="0"/>
              </a:rPr>
              <a:t>1</a:t>
            </a:r>
            <a:r>
              <a:rPr lang="en-US" altLang="en-US" sz="2000" dirty="0">
                <a:latin typeface="+mn-lt"/>
                <a:ea typeface="KishoreFont Medium" charset="0"/>
                <a:cs typeface="KishoreFont Medium" charset="0"/>
              </a:rPr>
              <a:t>},….,{(x</a:t>
            </a:r>
            <a:r>
              <a:rPr lang="en-US" altLang="en-US" sz="2000" baseline="-25000" dirty="0">
                <a:latin typeface="+mn-lt"/>
                <a:ea typeface="KishoreFont Medium" charset="0"/>
                <a:cs typeface="KishoreFont Medium" charset="0"/>
              </a:rPr>
              <a:t>n1</a:t>
            </a:r>
            <a:r>
              <a:rPr lang="en-US" altLang="en-US" sz="2000" dirty="0">
                <a:latin typeface="+mn-lt"/>
                <a:ea typeface="KishoreFont Medium" charset="0"/>
                <a:cs typeface="KishoreFont Medium" charset="0"/>
              </a:rPr>
              <a:t>,.., </a:t>
            </a:r>
            <a:r>
              <a:rPr lang="en-US" altLang="en-US" sz="2000" dirty="0" err="1">
                <a:latin typeface="+mn-lt"/>
                <a:ea typeface="KishoreFont Medium" charset="0"/>
                <a:cs typeface="KishoreFont Medium" charset="0"/>
              </a:rPr>
              <a:t>x</a:t>
            </a:r>
            <a:r>
              <a:rPr lang="en-US" altLang="en-US" sz="2000" baseline="-25000" dirty="0" err="1">
                <a:latin typeface="+mn-lt"/>
                <a:ea typeface="KishoreFont Medium" charset="0"/>
                <a:cs typeface="KishoreFont Medium" charset="0"/>
              </a:rPr>
              <a:t>np</a:t>
            </a:r>
            <a:r>
              <a:rPr lang="en-US" altLang="en-US" sz="2000" baseline="-25000" dirty="0">
                <a:latin typeface="+mn-lt"/>
                <a:ea typeface="KishoreFont Medium" charset="0"/>
                <a:cs typeface="KishoreFont Medium" charset="0"/>
              </a:rPr>
              <a:t> </a:t>
            </a:r>
            <a:r>
              <a:rPr lang="en-US" altLang="en-US" sz="2000" dirty="0">
                <a:latin typeface="+mn-lt"/>
                <a:ea typeface="KishoreFont Medium" charset="0"/>
                <a:cs typeface="KishoreFont Medium" charset="0"/>
              </a:rPr>
              <a:t>),</a:t>
            </a:r>
            <a:r>
              <a:rPr lang="en-US" altLang="en-US" sz="2000" dirty="0" err="1">
                <a:latin typeface="+mn-lt"/>
                <a:ea typeface="KishoreFont Medium" charset="0"/>
                <a:cs typeface="KishoreFont Medium" charset="0"/>
              </a:rPr>
              <a:t>Y</a:t>
            </a:r>
            <a:r>
              <a:rPr lang="en-US" altLang="en-US" sz="2000" baseline="-25000" dirty="0" err="1">
                <a:latin typeface="+mn-lt"/>
                <a:ea typeface="KishoreFont Medium" charset="0"/>
                <a:cs typeface="KishoreFont Medium" charset="0"/>
              </a:rPr>
              <a:t>n</a:t>
            </a:r>
            <a:r>
              <a:rPr lang="en-US" altLang="en-US" sz="2000" dirty="0">
                <a:latin typeface="+mn-lt"/>
                <a:ea typeface="KishoreFont Medium" charset="0"/>
                <a:cs typeface="KishoreFont Medium" charset="0"/>
              </a:rPr>
              <a:t>}</a:t>
            </a:r>
          </a:p>
          <a:p>
            <a:pPr eaLnBrk="1" hangingPunct="1"/>
            <a:endParaRPr lang="en-US" altLang="en-US" sz="2000" dirty="0">
              <a:latin typeface="+mn-lt"/>
            </a:endParaRPr>
          </a:p>
          <a:p>
            <a:r>
              <a:rPr lang="en-US" altLang="en-US" sz="2000" b="1" dirty="0">
                <a:solidFill>
                  <a:srgbClr val="8E4221"/>
                </a:solidFill>
                <a:latin typeface="+mn-lt"/>
                <a:ea typeface="Helvetica Neue" charset="0"/>
                <a:cs typeface="Helvetica Neue" charset="0"/>
              </a:rPr>
              <a:t>Model</a:t>
            </a:r>
            <a:r>
              <a:rPr lang="en-US" altLang="en-US" sz="2000" dirty="0">
                <a:latin typeface="+mn-lt"/>
                <a:ea typeface="Helvetica Neue" charset="0"/>
                <a:cs typeface="Helvetica Neue" charset="0"/>
              </a:rPr>
              <a:t>: </a:t>
            </a:r>
            <a:r>
              <a:rPr lang="en-US" altLang="en-US" sz="2000" b="1" dirty="0">
                <a:latin typeface="+mn-lt"/>
                <a:ea typeface="KishoreFont Medium" charset="0"/>
                <a:cs typeface="KishoreFont Medium" charset="0"/>
              </a:rPr>
              <a:t>Y</a:t>
            </a:r>
            <a:r>
              <a:rPr lang="en-US" altLang="en-US" sz="2000" b="1" baseline="-25000" dirty="0">
                <a:latin typeface="+mn-lt"/>
                <a:ea typeface="KishoreFont Medium" charset="0"/>
                <a:cs typeface="KishoreFont Medium" charset="0"/>
              </a:rPr>
              <a:t>i</a:t>
            </a:r>
            <a:r>
              <a:rPr lang="en-US" altLang="en-US" sz="2000" b="1" dirty="0">
                <a:latin typeface="+mn-lt"/>
                <a:ea typeface="Cambria Math" charset="0"/>
                <a:cs typeface="Cambria Math" charset="0"/>
              </a:rPr>
              <a:t> </a:t>
            </a:r>
            <a:r>
              <a:rPr lang="en-US" altLang="en-US" sz="2000" b="1" dirty="0">
                <a:latin typeface="+mn-lt"/>
                <a:ea typeface="KishoreFont Medium" charset="0"/>
                <a:cs typeface="KishoreFont Medium" charset="0"/>
              </a:rPr>
              <a:t>=</a:t>
            </a:r>
            <a:r>
              <a:rPr lang="en-US" altLang="en-US" sz="2000" b="1" dirty="0">
                <a:latin typeface="+mn-lt"/>
                <a:ea typeface="Cambria Math" charset="0"/>
                <a:cs typeface="Cambria Math" charset="0"/>
              </a:rPr>
              <a:t> </a:t>
            </a:r>
            <a:r>
              <a:rPr lang="en-US" altLang="en-US" sz="2000" b="1" dirty="0">
                <a:latin typeface="+mn-lt"/>
              </a:rPr>
              <a:t>b</a:t>
            </a:r>
            <a:r>
              <a:rPr lang="en-US" altLang="en-US" sz="2000" b="1" baseline="-25000" dirty="0">
                <a:latin typeface="+mn-lt"/>
                <a:ea typeface="KishoreFont Medium" charset="0"/>
                <a:cs typeface="KishoreFont Medium" charset="0"/>
              </a:rPr>
              <a:t>0</a:t>
            </a:r>
            <a:r>
              <a:rPr lang="en-US" altLang="en-US" sz="2000" b="1" dirty="0">
                <a:latin typeface="+mn-lt"/>
                <a:ea typeface="KishoreFont Medium" charset="0"/>
                <a:cs typeface="KishoreFont Medium" charset="0"/>
              </a:rPr>
              <a:t> + </a:t>
            </a:r>
            <a:r>
              <a:rPr lang="en-US" altLang="en-US" sz="2000" b="1" dirty="0">
                <a:latin typeface="+mn-lt"/>
              </a:rPr>
              <a:t>b</a:t>
            </a:r>
            <a:r>
              <a:rPr lang="en-US" altLang="en-US" sz="2000" b="1" baseline="-25000" dirty="0">
                <a:latin typeface="+mn-lt"/>
                <a:ea typeface="KishoreFont Medium" charset="0"/>
                <a:cs typeface="KishoreFont Medium" charset="0"/>
              </a:rPr>
              <a:t>1</a:t>
            </a:r>
            <a:r>
              <a:rPr lang="en-US" altLang="en-US" sz="2000" b="1" dirty="0">
                <a:latin typeface="+mn-lt"/>
                <a:ea typeface="KishoreFont Medium" charset="0"/>
                <a:cs typeface="KishoreFont Medium" charset="0"/>
              </a:rPr>
              <a:t>x</a:t>
            </a:r>
            <a:r>
              <a:rPr lang="en-US" altLang="en-US" sz="2000" b="1" baseline="-25000" dirty="0">
                <a:latin typeface="+mn-lt"/>
                <a:ea typeface="KishoreFont Medium" charset="0"/>
                <a:cs typeface="KishoreFont Medium" charset="0"/>
              </a:rPr>
              <a:t>i1</a:t>
            </a:r>
            <a:r>
              <a:rPr lang="en-US" altLang="en-US" sz="2000" b="1" dirty="0">
                <a:latin typeface="+mn-lt"/>
              </a:rPr>
              <a:t> </a:t>
            </a:r>
            <a:r>
              <a:rPr lang="en-US" altLang="en-US" sz="2000" b="1" dirty="0">
                <a:latin typeface="+mn-lt"/>
                <a:ea typeface="KishoreFont Medium" charset="0"/>
                <a:cs typeface="KishoreFont Medium" charset="0"/>
              </a:rPr>
              <a:t>+</a:t>
            </a:r>
            <a:r>
              <a:rPr lang="en-US" altLang="en-US" sz="2000" b="1" dirty="0">
                <a:latin typeface="+mn-lt"/>
              </a:rPr>
              <a:t> b</a:t>
            </a:r>
            <a:r>
              <a:rPr lang="en-US" altLang="en-US" sz="2000" b="1" baseline="-25000" dirty="0">
                <a:latin typeface="+mn-lt"/>
                <a:ea typeface="KishoreFont Medium" charset="0"/>
                <a:cs typeface="KishoreFont Medium" charset="0"/>
              </a:rPr>
              <a:t>2</a:t>
            </a:r>
            <a:r>
              <a:rPr lang="en-US" altLang="en-US" sz="2000" b="1" dirty="0">
                <a:latin typeface="+mn-lt"/>
                <a:ea typeface="KishoreFont Medium" charset="0"/>
                <a:cs typeface="KishoreFont Medium" charset="0"/>
              </a:rPr>
              <a:t>x</a:t>
            </a:r>
            <a:r>
              <a:rPr lang="en-US" altLang="en-US" sz="2000" b="1" baseline="-25000" dirty="0">
                <a:latin typeface="+mn-lt"/>
                <a:ea typeface="KishoreFont Medium" charset="0"/>
                <a:cs typeface="KishoreFont Medium" charset="0"/>
              </a:rPr>
              <a:t>i2</a:t>
            </a:r>
            <a:r>
              <a:rPr lang="en-US" altLang="en-US" sz="2000" b="1" dirty="0">
                <a:latin typeface="+mn-lt"/>
                <a:ea typeface="KishoreFont Medium" charset="0"/>
                <a:cs typeface="KishoreFont Medium" charset="0"/>
              </a:rPr>
              <a:t> +…+</a:t>
            </a:r>
            <a:r>
              <a:rPr lang="en-US" altLang="en-US" sz="2000" b="1" dirty="0">
                <a:latin typeface="+mn-lt"/>
                <a:ea typeface="Cambria Math" charset="0"/>
                <a:cs typeface="Cambria Math" charset="0"/>
              </a:rPr>
              <a:t> </a:t>
            </a:r>
            <a:r>
              <a:rPr lang="en-US" altLang="en-US" sz="2000" b="1" dirty="0" err="1">
                <a:latin typeface="+mn-lt"/>
              </a:rPr>
              <a:t>b</a:t>
            </a:r>
            <a:r>
              <a:rPr lang="en-US" altLang="en-US" sz="2000" b="1" baseline="-25000" dirty="0" err="1">
                <a:latin typeface="+mn-lt"/>
                <a:ea typeface="KishoreFont Medium" charset="0"/>
                <a:cs typeface="KishoreFont Medium" charset="0"/>
              </a:rPr>
              <a:t>p</a:t>
            </a:r>
            <a:r>
              <a:rPr lang="en-US" altLang="en-US" sz="2000" b="1" dirty="0" err="1">
                <a:latin typeface="+mn-lt"/>
                <a:ea typeface="KishoreFont Medium" charset="0"/>
                <a:cs typeface="KishoreFont Medium" charset="0"/>
              </a:rPr>
              <a:t>x</a:t>
            </a:r>
            <a:r>
              <a:rPr lang="en-US" altLang="en-US" sz="2000" b="1" baseline="-25000" dirty="0" err="1">
                <a:latin typeface="+mn-lt"/>
                <a:ea typeface="KishoreFont Medium" charset="0"/>
                <a:cs typeface="KishoreFont Medium" charset="0"/>
              </a:rPr>
              <a:t>ip</a:t>
            </a:r>
            <a:r>
              <a:rPr lang="en-US" altLang="en-US" sz="2000" b="1" baseline="-25000" dirty="0">
                <a:latin typeface="+mn-lt"/>
                <a:ea typeface="KishoreFont Medium" charset="0"/>
                <a:cs typeface="KishoreFont Medium" charset="0"/>
              </a:rPr>
              <a:t> </a:t>
            </a:r>
            <a:r>
              <a:rPr lang="en-US" altLang="en-US" sz="2000" b="1" dirty="0">
                <a:latin typeface="+mn-lt"/>
                <a:ea typeface="KishoreFont Medium" charset="0"/>
                <a:cs typeface="KishoreFont Medium" charset="0"/>
              </a:rPr>
              <a:t>+</a:t>
            </a:r>
            <a:r>
              <a:rPr lang="en-US" altLang="en-US" sz="2000" b="1" dirty="0">
                <a:latin typeface="+mn-lt"/>
              </a:rPr>
              <a:t> </a:t>
            </a:r>
            <a:r>
              <a:rPr lang="en-US" altLang="en-US" sz="2000" b="1" dirty="0" err="1">
                <a:latin typeface="+mn-lt"/>
              </a:rPr>
              <a:t>e</a:t>
            </a:r>
            <a:r>
              <a:rPr lang="en-US" altLang="en-US" sz="2000" b="1" baseline="-25000" dirty="0" err="1">
                <a:latin typeface="+mn-lt"/>
                <a:ea typeface="KishoreFont Medium" charset="0"/>
                <a:cs typeface="KishoreFont Medium" charset="0"/>
              </a:rPr>
              <a:t>i</a:t>
            </a:r>
            <a:r>
              <a:rPr lang="en-US" altLang="en-US" sz="2000" dirty="0">
                <a:latin typeface="+mn-lt"/>
                <a:ea typeface="KishoreFont Medium" charset="0"/>
                <a:cs typeface="KishoreFont Medium" charset="0"/>
              </a:rPr>
              <a:t>, </a:t>
            </a:r>
            <a:r>
              <a:rPr lang="en-US" altLang="en-US" sz="2000" dirty="0" err="1">
                <a:latin typeface="+mn-lt"/>
                <a:ea typeface="KishoreFont Medium" charset="0"/>
                <a:cs typeface="KishoreFont Medium" charset="0"/>
              </a:rPr>
              <a:t>i</a:t>
            </a:r>
            <a:r>
              <a:rPr lang="en-US" altLang="en-US" sz="2000" dirty="0">
                <a:latin typeface="+mn-lt"/>
                <a:ea typeface="KishoreFont Medium" charset="0"/>
                <a:cs typeface="KishoreFont Medium" charset="0"/>
              </a:rPr>
              <a:t> = 1,…,n</a:t>
            </a:r>
          </a:p>
        </p:txBody>
      </p:sp>
      <p:sp>
        <p:nvSpPr>
          <p:cNvPr id="8201" name="Rectangle 9"/>
          <p:cNvSpPr>
            <a:spLocks noChangeArrowheads="1"/>
          </p:cNvSpPr>
          <p:nvPr/>
        </p:nvSpPr>
        <p:spPr bwMode="auto">
          <a:xfrm>
            <a:off x="418079" y="2045345"/>
            <a:ext cx="7696200" cy="224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sz="2000" b="1" dirty="0">
                <a:latin typeface="+mn-lt"/>
                <a:ea typeface="Helvetica Neue" charset="0"/>
                <a:cs typeface="Helvetica Neue" charset="0"/>
              </a:rPr>
              <a:t>Assumptions</a:t>
            </a:r>
            <a:r>
              <a:rPr lang="en-US" altLang="en-US" sz="2000" dirty="0">
                <a:latin typeface="+mn-lt"/>
                <a:ea typeface="Helvetica Neue" charset="0"/>
                <a:cs typeface="Helvetica Neue" charset="0"/>
              </a:rPr>
              <a:t>:  </a:t>
            </a:r>
          </a:p>
          <a:p>
            <a:pPr marL="285743" indent="-285743">
              <a:buFont typeface="Arial" charset="0"/>
              <a:buChar char="•"/>
            </a:pPr>
            <a:r>
              <a:rPr lang="en-US" altLang="en-US" sz="2000" b="1" dirty="0">
                <a:solidFill>
                  <a:srgbClr val="FF0000"/>
                </a:solidFill>
                <a:latin typeface="+mn-lt"/>
                <a:ea typeface="KishoreFont Medium" charset="0"/>
                <a:cs typeface="KishoreFont Medium" charset="0"/>
              </a:rPr>
              <a:t>Linearity Assumption: </a:t>
            </a:r>
            <a:r>
              <a:rPr lang="en-US" altLang="en-US" sz="2000" dirty="0">
                <a:latin typeface="+mn-lt"/>
                <a:ea typeface="KishoreFont Medium" charset="0"/>
                <a:cs typeface="KishoreFont Medium" charset="0"/>
              </a:rPr>
              <a:t>The relationship between Y and </a:t>
            </a:r>
            <a:r>
              <a:rPr lang="en-US" altLang="en-US" sz="2000" dirty="0" err="1">
                <a:latin typeface="+mn-lt"/>
                <a:ea typeface="KishoreFont Medium" charset="0"/>
                <a:cs typeface="KishoreFont Medium" charset="0"/>
              </a:rPr>
              <a:t>X</a:t>
            </a:r>
            <a:r>
              <a:rPr lang="en-US" altLang="en-US" sz="2000" baseline="-25000" dirty="0" err="1">
                <a:latin typeface="+mn-lt"/>
                <a:ea typeface="KishoreFont Medium" charset="0"/>
                <a:cs typeface="KishoreFont Medium" charset="0"/>
              </a:rPr>
              <a:t>j</a:t>
            </a:r>
            <a:r>
              <a:rPr lang="en-US" altLang="en-US" sz="2000" dirty="0">
                <a:latin typeface="+mn-lt"/>
                <a:ea typeface="KishoreFont Medium" charset="0"/>
                <a:cs typeface="KishoreFont Medium" charset="0"/>
              </a:rPr>
              <a:t> is linear for all predicting variables</a:t>
            </a:r>
          </a:p>
          <a:p>
            <a:pPr marL="285743" indent="-285743">
              <a:buFont typeface="Arial" charset="0"/>
              <a:buChar char="•"/>
            </a:pPr>
            <a:r>
              <a:rPr lang="en-US" altLang="en-US" sz="2000" b="1" dirty="0">
                <a:solidFill>
                  <a:srgbClr val="FF0000"/>
                </a:solidFill>
                <a:latin typeface="+mn-lt"/>
                <a:ea typeface="KishoreFont Medium" charset="0"/>
                <a:cs typeface="KishoreFont Medium" charset="0"/>
              </a:rPr>
              <a:t>Constant Variance Assumption: </a:t>
            </a:r>
            <a:r>
              <a:rPr lang="en-US" altLang="en-US" sz="2000" dirty="0" err="1">
                <a:latin typeface="+mn-lt"/>
                <a:ea typeface="KishoreFont Medium" charset="0"/>
                <a:cs typeface="KishoreFont Medium" charset="0"/>
              </a:rPr>
              <a:t>Var</a:t>
            </a:r>
            <a:r>
              <a:rPr lang="en-US" altLang="en-US" sz="2000" dirty="0">
                <a:latin typeface="+mn-lt"/>
                <a:ea typeface="KishoreFont Medium" charset="0"/>
                <a:cs typeface="KishoreFont Medium" charset="0"/>
              </a:rPr>
              <a:t>(</a:t>
            </a:r>
            <a:r>
              <a:rPr lang="en-US" altLang="en-US" sz="2000" dirty="0" err="1">
                <a:latin typeface="+mn-lt"/>
              </a:rPr>
              <a:t>e</a:t>
            </a:r>
            <a:r>
              <a:rPr lang="en-US" altLang="en-US" sz="2000" baseline="-25000" dirty="0" err="1">
                <a:latin typeface="+mn-lt"/>
                <a:ea typeface="KishoreFont Medium" charset="0"/>
                <a:cs typeface="KishoreFont Medium" charset="0"/>
              </a:rPr>
              <a:t>i</a:t>
            </a:r>
            <a:r>
              <a:rPr lang="en-US" altLang="en-US" sz="2000" dirty="0">
                <a:latin typeface="+mn-lt"/>
                <a:ea typeface="KishoreFont Medium" charset="0"/>
                <a:cs typeface="KishoreFont Medium" charset="0"/>
              </a:rPr>
              <a:t>) =</a:t>
            </a:r>
            <a:r>
              <a:rPr lang="en-US" altLang="en-US" sz="2000" dirty="0">
                <a:latin typeface="+mn-lt"/>
                <a:ea typeface="Cambria Math" charset="0"/>
                <a:cs typeface="Cambria Math" charset="0"/>
              </a:rPr>
              <a:t> </a:t>
            </a:r>
            <a:r>
              <a:rPr lang="en-US" altLang="en-US" sz="2000" dirty="0">
                <a:latin typeface="+mn-lt"/>
              </a:rPr>
              <a:t>s</a:t>
            </a:r>
            <a:r>
              <a:rPr lang="en-US" altLang="en-US" sz="2000" baseline="30000" dirty="0">
                <a:latin typeface="+mn-lt"/>
                <a:ea typeface="KishoreFont Medium" charset="0"/>
                <a:cs typeface="KishoreFont Medium" charset="0"/>
              </a:rPr>
              <a:t>2</a:t>
            </a:r>
          </a:p>
          <a:p>
            <a:pPr marL="285743" indent="-285743">
              <a:buFont typeface="Arial" charset="0"/>
              <a:buChar char="•"/>
            </a:pPr>
            <a:r>
              <a:rPr lang="en-US" altLang="en-US" sz="2000" b="1" dirty="0">
                <a:solidFill>
                  <a:srgbClr val="FF0000"/>
                </a:solidFill>
                <a:latin typeface="+mn-lt"/>
                <a:ea typeface="KishoreFont Medium" charset="0"/>
                <a:cs typeface="KishoreFont Medium" charset="0"/>
              </a:rPr>
              <a:t>Independence Assumption: </a:t>
            </a:r>
            <a:r>
              <a:rPr lang="en-US" altLang="en-US" sz="2000" dirty="0">
                <a:latin typeface="+mn-lt"/>
                <a:ea typeface="Cambria Math" charset="0"/>
                <a:cs typeface="Cambria Math" charset="0"/>
              </a:rPr>
              <a:t>{</a:t>
            </a:r>
            <a:r>
              <a:rPr lang="en-US" altLang="en-US" sz="2000" dirty="0">
                <a:latin typeface="+mn-lt"/>
              </a:rPr>
              <a:t>e</a:t>
            </a:r>
            <a:r>
              <a:rPr lang="en-US" altLang="en-US" sz="2000" baseline="-25000" dirty="0">
                <a:latin typeface="+mn-lt"/>
                <a:ea typeface="KishoreFont Medium" charset="0"/>
                <a:cs typeface="KishoreFont Medium" charset="0"/>
              </a:rPr>
              <a:t>1</a:t>
            </a:r>
            <a:r>
              <a:rPr lang="en-US" altLang="en-US" sz="2000" dirty="0">
                <a:latin typeface="+mn-lt"/>
                <a:ea typeface="KishoreFont Medium" charset="0"/>
                <a:cs typeface="KishoreFont Medium" charset="0"/>
              </a:rPr>
              <a:t>,…, </a:t>
            </a:r>
            <a:r>
              <a:rPr lang="en-US" altLang="en-US" sz="2000" dirty="0" err="1">
                <a:latin typeface="+mn-lt"/>
              </a:rPr>
              <a:t>e</a:t>
            </a:r>
            <a:r>
              <a:rPr lang="en-US" altLang="en-US" sz="2000" baseline="-25000" dirty="0" err="1">
                <a:latin typeface="+mn-lt"/>
                <a:ea typeface="KishoreFont Medium" charset="0"/>
                <a:cs typeface="KishoreFont Medium" charset="0"/>
              </a:rPr>
              <a:t>n</a:t>
            </a:r>
            <a:r>
              <a:rPr lang="en-US" altLang="en-US" sz="2000" dirty="0">
                <a:latin typeface="+mn-lt"/>
                <a:ea typeface="Cambria Math" charset="0"/>
                <a:cs typeface="Cambria Math" charset="0"/>
              </a:rPr>
              <a:t>}</a:t>
            </a:r>
            <a:r>
              <a:rPr lang="en-US" altLang="en-US" sz="2000" dirty="0">
                <a:latin typeface="+mn-lt"/>
                <a:ea typeface="KishoreFont Medium" charset="0"/>
                <a:cs typeface="KishoreFont Medium" charset="0"/>
              </a:rPr>
              <a:t> are independent random variables</a:t>
            </a:r>
          </a:p>
          <a:p>
            <a:pPr marL="285743" indent="-285743">
              <a:buFont typeface="Arial" charset="0"/>
              <a:buChar char="•"/>
            </a:pPr>
            <a:r>
              <a:rPr lang="en-US" altLang="en-US" sz="2000" b="1" dirty="0">
                <a:solidFill>
                  <a:srgbClr val="FF0000"/>
                </a:solidFill>
                <a:latin typeface="+mn-lt"/>
                <a:ea typeface="KishoreFont Medium" charset="0"/>
                <a:cs typeface="KishoreFont Medium" charset="0"/>
              </a:rPr>
              <a:t>Normality Assumption: </a:t>
            </a:r>
            <a:r>
              <a:rPr lang="en-US" altLang="en-US" sz="2000" dirty="0" err="1">
                <a:latin typeface="+mn-lt"/>
              </a:rPr>
              <a:t>e</a:t>
            </a:r>
            <a:r>
              <a:rPr lang="en-US" altLang="en-US" sz="2000" baseline="-25000" dirty="0" err="1">
                <a:latin typeface="+mn-lt"/>
                <a:ea typeface="KishoreFont Medium" charset="0"/>
                <a:cs typeface="KishoreFont Medium" charset="0"/>
              </a:rPr>
              <a:t>i</a:t>
            </a:r>
            <a:r>
              <a:rPr lang="en-US" altLang="en-US" sz="2000" dirty="0">
                <a:latin typeface="+mn-lt"/>
              </a:rPr>
              <a:t> </a:t>
            </a:r>
            <a:r>
              <a:rPr lang="en-US" altLang="en-US" sz="2000" dirty="0">
                <a:latin typeface="+mn-lt"/>
                <a:ea typeface="KishoreFont Medium" charset="0"/>
                <a:cs typeface="KishoreFont Medium" charset="0"/>
              </a:rPr>
              <a:t>~ Normal</a:t>
            </a:r>
          </a:p>
        </p:txBody>
      </p:sp>
      <p:sp>
        <p:nvSpPr>
          <p:cNvPr id="2" name="Title 1"/>
          <p:cNvSpPr>
            <a:spLocks noGrp="1"/>
          </p:cNvSpPr>
          <p:nvPr>
            <p:ph type="title"/>
          </p:nvPr>
        </p:nvSpPr>
        <p:spPr>
          <a:xfrm>
            <a:off x="252349" y="129272"/>
            <a:ext cx="8434451" cy="620672"/>
          </a:xfrm>
        </p:spPr>
        <p:txBody>
          <a:bodyPr>
            <a:normAutofit fontScale="90000"/>
          </a:bodyPr>
          <a:lstStyle/>
          <a:p>
            <a:r>
              <a:rPr lang="en-US" altLang="en-US" sz="3600" dirty="0"/>
              <a:t>Multiple Linear Regression: Model</a:t>
            </a:r>
            <a:endParaRPr lang="en-US" sz="3600" dirty="0"/>
          </a:p>
        </p:txBody>
      </p:sp>
    </p:spTree>
    <p:extLst>
      <p:ext uri="{BB962C8B-B14F-4D97-AF65-F5344CB8AC3E}">
        <p14:creationId xmlns:p14="http://schemas.microsoft.com/office/powerpoint/2010/main" val="899208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201"/>
                                        </p:tgtEl>
                                        <p:attrNameLst>
                                          <p:attrName>style.visibility</p:attrName>
                                        </p:attrNameLst>
                                      </p:cBhvr>
                                      <p:to>
                                        <p:strVal val="visible"/>
                                      </p:to>
                                    </p:set>
                                    <p:anim calcmode="lin" valueType="num">
                                      <p:cBhvr additive="base">
                                        <p:cTn id="7" dur="500" fill="hold"/>
                                        <p:tgtEl>
                                          <p:spTgt spid="8201"/>
                                        </p:tgtEl>
                                        <p:attrNameLst>
                                          <p:attrName>ppt_x</p:attrName>
                                        </p:attrNameLst>
                                      </p:cBhvr>
                                      <p:tavLst>
                                        <p:tav tm="0">
                                          <p:val>
                                            <p:strVal val="0-#ppt_w/2"/>
                                          </p:val>
                                        </p:tav>
                                        <p:tav tm="100000">
                                          <p:val>
                                            <p:strVal val="#ppt_x"/>
                                          </p:val>
                                        </p:tav>
                                      </p:tavLst>
                                    </p:anim>
                                    <p:anim calcmode="lin" valueType="num">
                                      <p:cBhvr additive="base">
                                        <p:cTn id="8" dur="500" fill="hold"/>
                                        <p:tgtEl>
                                          <p:spTgt spid="82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1"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9600" y="743344"/>
                <a:ext cx="8434451" cy="1759326"/>
              </a:xfrm>
              <a:prstGeom prst="rect">
                <a:avLst/>
              </a:prstGeom>
              <a:noFill/>
            </p:spPr>
            <p:txBody>
              <a:bodyPr wrap="square" lIns="91438" tIns="45719" rIns="91438" bIns="45719" rtlCol="0">
                <a:spAutoFit/>
              </a:bodyPr>
              <a:lstStyle/>
              <a:p>
                <a:r>
                  <a:rPr lang="en-US" sz="2025" u="sng" dirty="0">
                    <a:ea typeface="Helvetica Neue" charset="0"/>
                    <a:cs typeface="Helvetica Neue" charset="0"/>
                  </a:rPr>
                  <a:t>Properties of (true) errors</a:t>
                </a:r>
                <a:r>
                  <a:rPr lang="en-US" sz="2025" dirty="0">
                    <a:ea typeface="Helvetica Neue" charset="0"/>
                    <a:cs typeface="Helvetica Neue" charset="0"/>
                  </a:rPr>
                  <a:t>: </a:t>
                </a:r>
                <a14:m>
                  <m:oMath xmlns:m="http://schemas.openxmlformats.org/officeDocument/2006/math">
                    <m:r>
                      <m:rPr>
                        <m:nor/>
                      </m:rPr>
                      <a:rPr lang="en-US" sz="2025">
                        <a:ea typeface="KishoreFont Medium" charset="0"/>
                        <a:cs typeface="KishoreFont Medium" charset="0"/>
                      </a:rPr>
                      <m:t>E</m:t>
                    </m:r>
                    <m:d>
                      <m:dPr>
                        <m:ctrlPr>
                          <a:rPr lang="en-US" sz="2025" i="1">
                            <a:latin typeface="Cambria Math" panose="02040503050406030204" pitchFamily="18" charset="0"/>
                          </a:rPr>
                        </m:ctrlPr>
                      </m:dPr>
                      <m:e>
                        <m:r>
                          <m:rPr>
                            <m:sty m:val="p"/>
                          </m:rPr>
                          <a:rPr lang="el-GR" sz="2025" i="1">
                            <a:latin typeface="Cambria Math"/>
                          </a:rPr>
                          <m:t>ε</m:t>
                        </m:r>
                      </m:e>
                    </m:d>
                    <m:r>
                      <m:rPr>
                        <m:nor/>
                      </m:rPr>
                      <a:rPr lang="en-US" sz="2025"/>
                      <m:t> </m:t>
                    </m:r>
                    <m:r>
                      <m:rPr>
                        <m:nor/>
                      </m:rPr>
                      <a:rPr lang="en-US" sz="2025">
                        <a:ea typeface="KishoreFont Medium" charset="0"/>
                        <a:cs typeface="KishoreFont Medium" charset="0"/>
                      </a:rPr>
                      <m:t>= 0</m:t>
                    </m:r>
                    <m:r>
                      <a:rPr lang="en-US" sz="2025" i="1">
                        <a:latin typeface="Cambria Math"/>
                      </a:rPr>
                      <m:t>,</m:t>
                    </m:r>
                    <m:r>
                      <m:rPr>
                        <m:nor/>
                      </m:rPr>
                      <a:rPr lang="en-US" sz="2025">
                        <a:ea typeface="KishoreFont Medium" charset="0"/>
                        <a:cs typeface="KishoreFont Medium" charset="0"/>
                      </a:rPr>
                      <m:t>Var</m:t>
                    </m:r>
                    <m:d>
                      <m:dPr>
                        <m:ctrlPr>
                          <a:rPr lang="en-US" sz="2025" i="1">
                            <a:latin typeface="Cambria Math" panose="02040503050406030204" pitchFamily="18" charset="0"/>
                          </a:rPr>
                        </m:ctrlPr>
                      </m:dPr>
                      <m:e>
                        <m:r>
                          <m:rPr>
                            <m:sty m:val="p"/>
                          </m:rPr>
                          <a:rPr lang="el-GR" sz="2025" i="1">
                            <a:latin typeface="Cambria Math"/>
                          </a:rPr>
                          <m:t>ε</m:t>
                        </m:r>
                      </m:e>
                    </m:d>
                    <m:r>
                      <m:rPr>
                        <m:nor/>
                      </m:rPr>
                      <a:rPr lang="en-US" sz="2025"/>
                      <m:t> </m:t>
                    </m:r>
                    <m:r>
                      <m:rPr>
                        <m:nor/>
                      </m:rPr>
                      <a:rPr lang="en-US" sz="2025">
                        <a:ea typeface="KishoreFont Medium" charset="0"/>
                        <a:cs typeface="KishoreFont Medium" charset="0"/>
                      </a:rPr>
                      <m:t>= </m:t>
                    </m:r>
                    <m:sSup>
                      <m:sSupPr>
                        <m:ctrlPr>
                          <a:rPr lang="en-US" sz="2025" i="1">
                            <a:latin typeface="Cambria Math" panose="02040503050406030204" pitchFamily="18" charset="0"/>
                          </a:rPr>
                        </m:ctrlPr>
                      </m:sSupPr>
                      <m:e>
                        <m:r>
                          <m:rPr>
                            <m:sty m:val="p"/>
                          </m:rPr>
                          <a:rPr lang="el-GR" sz="2025">
                            <a:latin typeface="Cambria Math"/>
                          </a:rPr>
                          <m:t>σ</m:t>
                        </m:r>
                      </m:e>
                      <m:sup>
                        <m:r>
                          <m:rPr>
                            <m:nor/>
                          </m:rPr>
                          <a:rPr lang="en-US" sz="2025">
                            <a:ea typeface="KishoreFont Medium" charset="0"/>
                            <a:cs typeface="KishoreFont Medium" charset="0"/>
                          </a:rPr>
                          <m:t>2</m:t>
                        </m:r>
                      </m:sup>
                    </m:sSup>
                    <m:r>
                      <m:rPr>
                        <m:nor/>
                      </m:rPr>
                      <a:rPr lang="en-US" sz="2025">
                        <a:ea typeface="KishoreFont Medium" charset="0"/>
                        <a:cs typeface="KishoreFont Medium" charset="0"/>
                      </a:rPr>
                      <m:t>I</m:t>
                    </m:r>
                  </m:oMath>
                </a14:m>
                <a:endParaRPr lang="en-US" sz="2025" dirty="0">
                  <a:ea typeface="KishoreFont Medium" charset="0"/>
                  <a:cs typeface="KishoreFont Medium" charset="0"/>
                </a:endParaRPr>
              </a:p>
              <a:p>
                <a:r>
                  <a:rPr lang="en-US" sz="2025" u="sng" dirty="0">
                    <a:ea typeface="Helvetica Neue" charset="0"/>
                    <a:cs typeface="Helvetica Neue" charset="0"/>
                  </a:rPr>
                  <a:t>Properties of the (estimated) residuals</a:t>
                </a:r>
                <a:r>
                  <a:rPr lang="en-US" sz="2025" dirty="0">
                    <a:ea typeface="Helvetica Neue" charset="0"/>
                    <a:cs typeface="Helvetica Neue" charset="0"/>
                  </a:rPr>
                  <a:t>: </a:t>
                </a:r>
                <a14:m>
                  <m:oMath xmlns:m="http://schemas.openxmlformats.org/officeDocument/2006/math">
                    <m:acc>
                      <m:accPr>
                        <m:chr m:val="̂"/>
                        <m:ctrlPr>
                          <a:rPr lang="el-GR" sz="2025" i="1">
                            <a:latin typeface="Cambria Math" panose="02040503050406030204" pitchFamily="18" charset="0"/>
                            <a:cs typeface="Times New Roman" panose="02020603050405020304" pitchFamily="18" charset="0"/>
                          </a:rPr>
                        </m:ctrlPr>
                      </m:accPr>
                      <m:e>
                        <m:r>
                          <a:rPr lang="el-GR" sz="2025" b="1" i="1">
                            <a:latin typeface="Cambria Math"/>
                            <a:cs typeface="Times New Roman" panose="02020603050405020304" pitchFamily="18" charset="0"/>
                          </a:rPr>
                          <m:t>𝜺</m:t>
                        </m:r>
                      </m:e>
                    </m:acc>
                    <m:r>
                      <m:rPr>
                        <m:nor/>
                      </m:rPr>
                      <a:rPr lang="en-US" sz="2025">
                        <a:cs typeface="Times New Roman" panose="02020603050405020304" pitchFamily="18" charset="0"/>
                      </a:rPr>
                      <m:t> </m:t>
                    </m:r>
                    <m:r>
                      <m:rPr>
                        <m:nor/>
                      </m:rPr>
                      <a:rPr lang="en-US" sz="2025">
                        <a:ea typeface="KishoreFont Medium" charset="0"/>
                        <a:cs typeface="KishoreFont Medium" charset="0"/>
                      </a:rPr>
                      <m:t>= </m:t>
                    </m:r>
                    <m:r>
                      <m:rPr>
                        <m:nor/>
                      </m:rPr>
                      <a:rPr lang="en-US" sz="2025">
                        <a:ea typeface="KishoreFont Medium" charset="0"/>
                        <a:cs typeface="KishoreFont Medium" charset="0"/>
                      </a:rPr>
                      <m:t>Y</m:t>
                    </m:r>
                    <m:r>
                      <m:rPr>
                        <m:nor/>
                      </m:rPr>
                      <a:rPr lang="en-US" sz="2025">
                        <a:ea typeface="KishoreFont Medium" charset="0"/>
                        <a:cs typeface="KishoreFont Medium" charset="0"/>
                      </a:rPr>
                      <m:t>−</m:t>
                    </m:r>
                    <m:r>
                      <m:rPr>
                        <m:nor/>
                      </m:rPr>
                      <a:rPr lang="en-US" sz="2025" b="1">
                        <a:ea typeface="KishoreFont Medium" charset="0"/>
                        <a:cs typeface="KishoreFont Medium" charset="0"/>
                      </a:rPr>
                      <m:t>X</m:t>
                    </m:r>
                    <m:acc>
                      <m:accPr>
                        <m:chr m:val="̂"/>
                        <m:ctrlPr>
                          <a:rPr lang="en-US" sz="2025" i="1">
                            <a:latin typeface="Cambria Math" panose="02040503050406030204" pitchFamily="18" charset="0"/>
                            <a:cs typeface="Times New Roman" panose="02020603050405020304" pitchFamily="18" charset="0"/>
                          </a:rPr>
                        </m:ctrlPr>
                      </m:accPr>
                      <m:e>
                        <m:r>
                          <m:rPr>
                            <m:sty m:val="p"/>
                          </m:rPr>
                          <a:rPr lang="el-GR" sz="2025" i="1">
                            <a:latin typeface="Cambria Math"/>
                            <a:cs typeface="Times New Roman" panose="02020603050405020304" pitchFamily="18" charset="0"/>
                          </a:rPr>
                          <m:t>β</m:t>
                        </m:r>
                      </m:e>
                    </m:acc>
                  </m:oMath>
                </a14:m>
                <a:endParaRPr lang="en-US" sz="2025" dirty="0">
                  <a:cs typeface="Times New Roman" panose="02020603050405020304" pitchFamily="18" charset="0"/>
                </a:endParaRPr>
              </a:p>
              <a:p>
                <a:pPr marL="257168" indent="-257168">
                  <a:buFont typeface="Arial" panose="020B0604020202020204" pitchFamily="34" charset="0"/>
                  <a:buChar char="•"/>
                </a:pPr>
                <a14:m>
                  <m:oMath xmlns:m="http://schemas.openxmlformats.org/officeDocument/2006/math">
                    <m:r>
                      <m:rPr>
                        <m:nor/>
                      </m:rPr>
                      <a:rPr lang="en-US" sz="2025">
                        <a:ea typeface="KishoreFont Medium" charset="0"/>
                        <a:cs typeface="KishoreFont Medium" charset="0"/>
                      </a:rPr>
                      <m:t>E</m:t>
                    </m:r>
                    <m:d>
                      <m:dPr>
                        <m:ctrlPr>
                          <a:rPr lang="en-US" sz="2025" i="1">
                            <a:latin typeface="Cambria Math" panose="02040503050406030204" pitchFamily="18" charset="0"/>
                          </a:rPr>
                        </m:ctrlPr>
                      </m:dPr>
                      <m:e>
                        <m:acc>
                          <m:accPr>
                            <m:chr m:val="̂"/>
                            <m:ctrlPr>
                              <a:rPr lang="en-US" sz="2025" i="1">
                                <a:latin typeface="Cambria Math" panose="02040503050406030204" pitchFamily="18" charset="0"/>
                              </a:rPr>
                            </m:ctrlPr>
                          </m:accPr>
                          <m:e>
                            <m:r>
                              <a:rPr lang="el-GR" sz="2025" b="1" i="1">
                                <a:latin typeface="Cambria Math"/>
                                <a:cs typeface="Times New Roman" panose="02020603050405020304" pitchFamily="18" charset="0"/>
                              </a:rPr>
                              <m:t>𝜺</m:t>
                            </m:r>
                          </m:e>
                        </m:acc>
                      </m:e>
                    </m:d>
                    <m:r>
                      <m:rPr>
                        <m:nor/>
                      </m:rPr>
                      <a:rPr lang="en-US" sz="2025">
                        <a:ea typeface="KishoreFont Medium" charset="0"/>
                        <a:cs typeface="KishoreFont Medium" charset="0"/>
                      </a:rPr>
                      <m:t>= 0 </m:t>
                    </m:r>
                    <m:r>
                      <a:rPr lang="en-US" sz="2025">
                        <a:latin typeface="Cambria Math"/>
                      </a:rPr>
                      <m:t>(</m:t>
                    </m:r>
                    <m:r>
                      <m:rPr>
                        <m:nor/>
                      </m:rPr>
                      <a:rPr lang="en-US" sz="2025">
                        <a:ea typeface="KishoreFont Medium" charset="0"/>
                        <a:cs typeface="KishoreFont Medium" charset="0"/>
                      </a:rPr>
                      <m:t>or</m:t>
                    </m:r>
                    <m:r>
                      <m:rPr>
                        <m:nor/>
                      </m:rPr>
                      <a:rPr lang="en-US" sz="2025"/>
                      <m:t> </m:t>
                    </m:r>
                    <m:r>
                      <m:rPr>
                        <m:nor/>
                      </m:rPr>
                      <a:rPr lang="en-US" sz="2025">
                        <a:ea typeface="KishoreFont Medium" charset="0"/>
                        <a:cs typeface="KishoreFont Medium" charset="0"/>
                      </a:rPr>
                      <m:t>E</m:t>
                    </m:r>
                    <m:d>
                      <m:dPr>
                        <m:ctrlPr>
                          <a:rPr lang="en-US" sz="2025" i="1">
                            <a:latin typeface="Cambria Math" panose="02040503050406030204" pitchFamily="18" charset="0"/>
                          </a:rPr>
                        </m:ctrlPr>
                      </m:dPr>
                      <m:e>
                        <m:acc>
                          <m:accPr>
                            <m:chr m:val="̂"/>
                            <m:ctrlPr>
                              <a:rPr lang="en-US" sz="2025" i="1">
                                <a:latin typeface="Cambria Math" panose="02040503050406030204" pitchFamily="18" charset="0"/>
                              </a:rPr>
                            </m:ctrlPr>
                          </m:accPr>
                          <m:e>
                            <m:r>
                              <a:rPr lang="el-GR" sz="2025" b="1" i="1">
                                <a:latin typeface="Cambria Math"/>
                              </a:rPr>
                              <m:t>𝜺</m:t>
                            </m:r>
                            <m:r>
                              <a:rPr lang="en-US" sz="2025" i="1" baseline="-25000">
                                <a:latin typeface="Cambria Math"/>
                              </a:rPr>
                              <m:t>𝑖</m:t>
                            </m:r>
                          </m:e>
                        </m:acc>
                      </m:e>
                    </m:d>
                    <m:r>
                      <m:rPr>
                        <m:nor/>
                      </m:rPr>
                      <a:rPr lang="en-US" sz="2025" baseline="-25000"/>
                      <m:t> </m:t>
                    </m:r>
                    <m:r>
                      <m:rPr>
                        <m:nor/>
                      </m:rPr>
                      <a:rPr lang="en-US" sz="2025">
                        <a:ea typeface="KishoreFont Medium" charset="0"/>
                        <a:cs typeface="KishoreFont Medium" charset="0"/>
                      </a:rPr>
                      <m:t>= 0</m:t>
                    </m:r>
                  </m:oMath>
                </a14:m>
                <a:r>
                  <a:rPr lang="en-US" sz="2025" dirty="0">
                    <a:cs typeface="Times New Roman" panose="02020603050405020304" pitchFamily="18" charset="0"/>
                  </a:rPr>
                  <a:t>)</a:t>
                </a:r>
              </a:p>
              <a:p>
                <a:pPr marL="257168" indent="-257168">
                  <a:buFont typeface="Arial" panose="020B0604020202020204" pitchFamily="34" charset="0"/>
                  <a:buChar char="•"/>
                </a:pPr>
                <a14:m>
                  <m:oMath xmlns:m="http://schemas.openxmlformats.org/officeDocument/2006/math">
                    <m:r>
                      <m:rPr>
                        <m:nor/>
                      </m:rPr>
                      <a:rPr lang="en-US" sz="2025">
                        <a:ea typeface="KishoreFont Medium" charset="0"/>
                        <a:cs typeface="KishoreFont Medium" charset="0"/>
                      </a:rPr>
                      <m:t>V</m:t>
                    </m:r>
                    <m:d>
                      <m:dPr>
                        <m:ctrlPr>
                          <a:rPr lang="en-US" sz="2025" i="1">
                            <a:latin typeface="Cambria Math" panose="02040503050406030204" pitchFamily="18" charset="0"/>
                          </a:rPr>
                        </m:ctrlPr>
                      </m:dPr>
                      <m:e>
                        <m:acc>
                          <m:accPr>
                            <m:chr m:val="̂"/>
                            <m:ctrlPr>
                              <a:rPr lang="en-US" sz="2025" i="1">
                                <a:latin typeface="Cambria Math" panose="02040503050406030204" pitchFamily="18" charset="0"/>
                              </a:rPr>
                            </m:ctrlPr>
                          </m:accPr>
                          <m:e>
                            <m:r>
                              <a:rPr lang="el-GR" sz="2025" b="1" i="1">
                                <a:latin typeface="Cambria Math"/>
                                <a:cs typeface="Times New Roman" panose="02020603050405020304" pitchFamily="18" charset="0"/>
                              </a:rPr>
                              <m:t>𝜺</m:t>
                            </m:r>
                          </m:e>
                        </m:acc>
                      </m:e>
                    </m:d>
                    <m:r>
                      <a:rPr lang="en-US" sz="2025">
                        <a:latin typeface="Cambria Math"/>
                        <a:cs typeface="Times New Roman" panose="02020603050405020304" pitchFamily="18" charset="0"/>
                      </a:rPr>
                      <m:t>=</m:t>
                    </m:r>
                    <m:sSup>
                      <m:sSupPr>
                        <m:ctrlPr>
                          <a:rPr lang="en-US" sz="2025" i="1">
                            <a:latin typeface="Cambria Math" panose="02040503050406030204" pitchFamily="18" charset="0"/>
                          </a:rPr>
                        </m:ctrlPr>
                      </m:sSupPr>
                      <m:e>
                        <m:r>
                          <m:rPr>
                            <m:sty m:val="p"/>
                          </m:rPr>
                          <a:rPr lang="el-GR" sz="2025">
                            <a:latin typeface="Cambria Math"/>
                          </a:rPr>
                          <m:t>σ</m:t>
                        </m:r>
                      </m:e>
                      <m:sup>
                        <m:r>
                          <m:rPr>
                            <m:nor/>
                          </m:rPr>
                          <a:rPr lang="en-US" sz="2025">
                            <a:ea typeface="KishoreFont Medium" charset="0"/>
                            <a:cs typeface="KishoreFont Medium" charset="0"/>
                          </a:rPr>
                          <m:t>2</m:t>
                        </m:r>
                      </m:sup>
                    </m:sSup>
                    <m:r>
                      <a:rPr lang="en-US" sz="2025">
                        <a:latin typeface="Cambria Math"/>
                      </a:rPr>
                      <m:t>(</m:t>
                    </m:r>
                    <m:r>
                      <m:rPr>
                        <m:nor/>
                      </m:rPr>
                      <a:rPr lang="en-US" sz="2025">
                        <a:ea typeface="KishoreFont Medium" charset="0"/>
                        <a:cs typeface="KishoreFont Medium" charset="0"/>
                      </a:rPr>
                      <m:t>I</m:t>
                    </m:r>
                  </m:oMath>
                </a14:m>
                <a:r>
                  <a:rPr lang="en-US" sz="2025" dirty="0">
                    <a:ea typeface="KishoreFont Medium" charset="0"/>
                    <a:cs typeface="KishoreFont Medium" charset="0"/>
                  </a:rPr>
                  <a:t>-H</a:t>
                </a:r>
                <a:r>
                  <a:rPr lang="en-US" sz="2025" dirty="0">
                    <a:cs typeface="Times New Roman" panose="02020603050405020304" pitchFamily="18" charset="0"/>
                  </a:rPr>
                  <a:t>) </a:t>
                </a:r>
                <a14:m>
                  <m:oMath xmlns:m="http://schemas.openxmlformats.org/officeDocument/2006/math">
                    <m:r>
                      <a:rPr lang="en-US" sz="2025">
                        <a:latin typeface="Cambria Math"/>
                      </a:rPr>
                      <m:t>(</m:t>
                    </m:r>
                    <m:r>
                      <m:rPr>
                        <m:nor/>
                      </m:rPr>
                      <a:rPr lang="en-US" sz="2025">
                        <a:ea typeface="KishoreFont Medium" charset="0"/>
                        <a:cs typeface="KishoreFont Medium" charset="0"/>
                      </a:rPr>
                      <m:t>V</m:t>
                    </m:r>
                    <m:d>
                      <m:dPr>
                        <m:ctrlPr>
                          <a:rPr lang="en-US" sz="2025" i="1">
                            <a:latin typeface="Cambria Math" panose="02040503050406030204" pitchFamily="18" charset="0"/>
                          </a:rPr>
                        </m:ctrlPr>
                      </m:dPr>
                      <m:e>
                        <m:acc>
                          <m:accPr>
                            <m:chr m:val="̂"/>
                            <m:ctrlPr>
                              <a:rPr lang="en-US" sz="2025" i="1">
                                <a:latin typeface="Cambria Math" panose="02040503050406030204" pitchFamily="18" charset="0"/>
                              </a:rPr>
                            </m:ctrlPr>
                          </m:accPr>
                          <m:e>
                            <m:r>
                              <a:rPr lang="el-GR" sz="2025" b="1" i="1">
                                <a:latin typeface="Cambria Math"/>
                              </a:rPr>
                              <m:t>𝜺</m:t>
                            </m:r>
                            <m:r>
                              <a:rPr lang="en-US" sz="2025" i="1" baseline="-25000">
                                <a:latin typeface="Cambria Math"/>
                              </a:rPr>
                              <m:t>𝑖</m:t>
                            </m:r>
                          </m:e>
                        </m:acc>
                      </m:e>
                    </m:d>
                    <m:r>
                      <m:rPr>
                        <m:nor/>
                      </m:rPr>
                      <a:rPr lang="en-US" sz="2025" baseline="-25000"/>
                      <m:t> </m:t>
                    </m:r>
                    <m:r>
                      <m:rPr>
                        <m:nor/>
                      </m:rPr>
                      <a:rPr lang="en-US" sz="2025">
                        <a:ea typeface="KishoreFont Medium" charset="0"/>
                        <a:cs typeface="KishoreFont Medium" charset="0"/>
                      </a:rPr>
                      <m:t>=</m:t>
                    </m:r>
                    <m:r>
                      <a:rPr lang="en-US" sz="2025" i="1">
                        <a:latin typeface="Cambria Math"/>
                        <a:ea typeface="KishoreFont Medium" charset="0"/>
                        <a:cs typeface="KishoreFont Medium" charset="0"/>
                      </a:rPr>
                      <m:t> </m:t>
                    </m:r>
                    <m:sSup>
                      <m:sSupPr>
                        <m:ctrlPr>
                          <a:rPr lang="en-US" sz="2025" i="1">
                            <a:latin typeface="Cambria Math" panose="02040503050406030204" pitchFamily="18" charset="0"/>
                          </a:rPr>
                        </m:ctrlPr>
                      </m:sSupPr>
                      <m:e>
                        <m:r>
                          <m:rPr>
                            <m:sty m:val="p"/>
                          </m:rPr>
                          <a:rPr lang="el-GR" sz="2025">
                            <a:latin typeface="Cambria Math"/>
                          </a:rPr>
                          <m:t>σ</m:t>
                        </m:r>
                      </m:e>
                      <m:sup>
                        <m:r>
                          <m:rPr>
                            <m:nor/>
                          </m:rPr>
                          <a:rPr lang="en-US" sz="2025">
                            <a:ea typeface="KishoreFont Medium" charset="0"/>
                            <a:cs typeface="KishoreFont Medium" charset="0"/>
                          </a:rPr>
                          <m:t>2</m:t>
                        </m:r>
                      </m:sup>
                    </m:sSup>
                    <m:r>
                      <a:rPr lang="en-US" sz="2025">
                        <a:latin typeface="Cambria Math"/>
                      </a:rPr>
                      <m:t>(</m:t>
                    </m:r>
                    <m:r>
                      <m:rPr>
                        <m:nor/>
                      </m:rPr>
                      <a:rPr lang="en-US" sz="2025">
                        <a:ea typeface="KishoreFont Medium" charset="0"/>
                        <a:cs typeface="KishoreFont Medium" charset="0"/>
                      </a:rPr>
                      <m:t>1−</m:t>
                    </m:r>
                    <m:r>
                      <a:rPr lang="en-US" sz="2025" i="1">
                        <a:latin typeface="Cambria Math"/>
                      </a:rPr>
                      <m:t>h</m:t>
                    </m:r>
                    <m:r>
                      <a:rPr lang="en-US" sz="2025" i="1" baseline="-25000">
                        <a:latin typeface="Cambria Math"/>
                      </a:rPr>
                      <m:t>𝑖𝑖</m:t>
                    </m:r>
                    <m:r>
                      <m:rPr>
                        <m:nor/>
                      </m:rPr>
                      <a:rPr lang="en-US" sz="2025" dirty="0">
                        <a:cs typeface="Times New Roman" panose="02020603050405020304" pitchFamily="18" charset="0"/>
                      </a:rPr>
                      <m:t>)</m:t>
                    </m:r>
                  </m:oMath>
                </a14:m>
                <a:r>
                  <a:rPr lang="en-US" sz="2025" dirty="0">
                    <a:cs typeface="Times New Roman" panose="02020603050405020304" pitchFamily="18" charset="0"/>
                  </a:rPr>
                  <a:t>)</a:t>
                </a:r>
              </a:p>
              <a:p>
                <a:r>
                  <a:rPr lang="en-US" sz="2025" dirty="0">
                    <a:ea typeface="Helvetica Neue" charset="0"/>
                    <a:cs typeface="Helvetica Neue" charset="0"/>
                  </a:rPr>
                  <a:t>    Where H is the hat matrix and </a:t>
                </a:r>
                <a14:m>
                  <m:oMath xmlns:m="http://schemas.openxmlformats.org/officeDocument/2006/math">
                    <m:r>
                      <a:rPr lang="en-US" sz="2025" i="1">
                        <a:latin typeface="Cambria Math"/>
                      </a:rPr>
                      <m:t>h</m:t>
                    </m:r>
                    <m:r>
                      <a:rPr lang="en-US" sz="2025" i="1" baseline="-25000">
                        <a:latin typeface="Cambria Math"/>
                      </a:rPr>
                      <m:t>𝑖𝑖</m:t>
                    </m:r>
                  </m:oMath>
                </a14:m>
                <a:r>
                  <a:rPr lang="en-US" sz="2025" dirty="0">
                    <a:cs typeface="Times New Roman" panose="02020603050405020304" pitchFamily="18" charset="0"/>
                  </a:rPr>
                  <a:t> </a:t>
                </a:r>
                <a:r>
                  <a:rPr lang="en-US" sz="2025" dirty="0">
                    <a:ea typeface="Helvetica Neue" charset="0"/>
                    <a:cs typeface="Helvetica Neue" charset="0"/>
                  </a:rPr>
                  <a:t>is the </a:t>
                </a:r>
                <a:r>
                  <a:rPr lang="en-US" sz="2025" dirty="0" err="1">
                    <a:ea typeface="Helvetica Neue" charset="0"/>
                    <a:cs typeface="Helvetica Neue" charset="0"/>
                  </a:rPr>
                  <a:t>i-th</a:t>
                </a:r>
                <a:r>
                  <a:rPr lang="en-US" sz="2025" dirty="0">
                    <a:ea typeface="Helvetica Neue" charset="0"/>
                    <a:cs typeface="Helvetica Neue" charset="0"/>
                  </a:rPr>
                  <a:t> element on its diagonal</a:t>
                </a:r>
              </a:p>
            </p:txBody>
          </p:sp>
        </mc:Choice>
        <mc:Fallback xmlns="">
          <p:sp>
            <p:nvSpPr>
              <p:cNvPr id="2" name="TextBox 1"/>
              <p:cNvSpPr txBox="1">
                <a:spLocks noRot="1" noChangeAspect="1" noMove="1" noResize="1" noEditPoints="1" noAdjustHandles="1" noChangeArrowheads="1" noChangeShapeType="1" noTextEdit="1"/>
              </p:cNvSpPr>
              <p:nvPr/>
            </p:nvSpPr>
            <p:spPr>
              <a:xfrm>
                <a:off x="609600" y="743344"/>
                <a:ext cx="8434451" cy="1759326"/>
              </a:xfrm>
              <a:prstGeom prst="rect">
                <a:avLst/>
              </a:prstGeom>
              <a:blipFill>
                <a:blip r:embed="rId2"/>
                <a:stretch>
                  <a:fillRect l="-723" b="-7612"/>
                </a:stretch>
              </a:blipFill>
            </p:spPr>
            <p:txBody>
              <a:bodyPr/>
              <a:lstStyle/>
              <a:p>
                <a:r>
                  <a:rPr lang="en-US">
                    <a:noFill/>
                  </a:rPr>
                  <a:t> </a:t>
                </a:r>
              </a:p>
            </p:txBody>
          </p:sp>
        </mc:Fallback>
      </mc:AlternateContent>
      <p:sp>
        <p:nvSpPr>
          <p:cNvPr id="6" name="Rectangle 5"/>
          <p:cNvSpPr/>
          <p:nvPr/>
        </p:nvSpPr>
        <p:spPr>
          <a:xfrm>
            <a:off x="979873" y="2571750"/>
            <a:ext cx="7010400" cy="19559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a:p>
        </p:txBody>
      </p:sp>
      <mc:AlternateContent xmlns:mc="http://schemas.openxmlformats.org/markup-compatibility/2006" xmlns:a14="http://schemas.microsoft.com/office/drawing/2010/main">
        <mc:Choice Requires="a14">
          <p:sp>
            <p:nvSpPr>
              <p:cNvPr id="3" name="TextBox 2"/>
              <p:cNvSpPr txBox="1"/>
              <p:nvPr/>
            </p:nvSpPr>
            <p:spPr>
              <a:xfrm>
                <a:off x="951352" y="2648344"/>
                <a:ext cx="7010400" cy="1780870"/>
              </a:xfrm>
              <a:prstGeom prst="rect">
                <a:avLst/>
              </a:prstGeom>
              <a:noFill/>
            </p:spPr>
            <p:txBody>
              <a:bodyPr wrap="square" lIns="91438" tIns="45719" rIns="91438" bIns="45719" rtlCol="0">
                <a:spAutoFit/>
              </a:bodyPr>
              <a:lstStyle/>
              <a:p>
                <a:pPr marL="214308" indent="-214308">
                  <a:buFont typeface="Arial" panose="020B0604020202020204" pitchFamily="34" charset="0"/>
                  <a:buChar char="•"/>
                </a:pPr>
                <a:r>
                  <a:rPr lang="en-US" b="1" dirty="0">
                    <a:ea typeface="Helvetica Neue" charset="0"/>
                    <a:cs typeface="Helvetica Neue" charset="0"/>
                  </a:rPr>
                  <a:t>While the true errors have constant variance, the estimated residuals do not.</a:t>
                </a:r>
              </a:p>
              <a:p>
                <a:pPr marL="214308" indent="-214308">
                  <a:buFont typeface="Arial" panose="020B0604020202020204" pitchFamily="34" charset="0"/>
                  <a:buChar char="•"/>
                </a:pPr>
                <a:r>
                  <a:rPr lang="en-US" b="1" dirty="0">
                    <a:ea typeface="Helvetica Neue" charset="0"/>
                    <a:cs typeface="Helvetica Neue" charset="0"/>
                  </a:rPr>
                  <a:t>To use the estimated residuals for assessing the model assumptions, we need to standardize:</a:t>
                </a:r>
              </a:p>
              <a:p>
                <a:pPr/>
                <a14:m>
                  <m:oMathPara xmlns:m="http://schemas.openxmlformats.org/officeDocument/2006/math">
                    <m:oMathParaPr>
                      <m:jc m:val="centerGroup"/>
                    </m:oMathParaPr>
                    <m:oMath xmlns:m="http://schemas.openxmlformats.org/officeDocument/2006/math">
                      <m:r>
                        <m:rPr>
                          <m:nor/>
                        </m:rPr>
                        <a:rPr lang="en-US" b="1">
                          <a:ea typeface="KishoreFont Medium" charset="0"/>
                          <a:cs typeface="KishoreFont Medium" charset="0"/>
                        </a:rPr>
                        <m:t>r</m:t>
                      </m:r>
                      <m:r>
                        <m:rPr>
                          <m:nor/>
                        </m:rPr>
                        <a:rPr lang="en-US" b="1" baseline="-25000">
                          <a:ea typeface="KishoreFont Medium" charset="0"/>
                          <a:cs typeface="KishoreFont Medium" charset="0"/>
                        </a:rPr>
                        <m:t>i</m:t>
                      </m:r>
                      <m:r>
                        <m:rPr>
                          <m:nor/>
                        </m:rPr>
                        <a:rPr lang="en-US" b="1" baseline="-25000">
                          <a:ea typeface="KishoreFont Medium" charset="0"/>
                          <a:cs typeface="KishoreFont Medium" charset="0"/>
                        </a:rPr>
                        <m:t> =</m:t>
                      </m:r>
                      <m:r>
                        <a:rPr lang="en-US" b="1" i="1">
                          <a:latin typeface="Cambria Math"/>
                          <a:ea typeface="KishoreFont Medium" charset="0"/>
                          <a:cs typeface="KishoreFont Medium" charset="0"/>
                        </a:rPr>
                        <m:t> </m:t>
                      </m:r>
                      <m:f>
                        <m:fPr>
                          <m:ctrlPr>
                            <a:rPr lang="en-US" b="1" i="1">
                              <a:latin typeface="Cambria Math" panose="02040503050406030204" pitchFamily="18" charset="0"/>
                              <a:ea typeface="KishoreFont Medium" charset="0"/>
                              <a:cs typeface="KishoreFont Medium" charset="0"/>
                            </a:rPr>
                          </m:ctrlPr>
                        </m:fPr>
                        <m:num>
                          <m:acc>
                            <m:accPr>
                              <m:chr m:val="̂"/>
                              <m:ctrlPr>
                                <a:rPr lang="en-US" b="1" i="1">
                                  <a:latin typeface="Cambria Math" panose="02040503050406030204" pitchFamily="18" charset="0"/>
                                  <a:ea typeface="KishoreFont Medium" charset="0"/>
                                  <a:cs typeface="KishoreFont Medium" charset="0"/>
                                </a:rPr>
                              </m:ctrlPr>
                            </m:accPr>
                            <m:e>
                              <m:r>
                                <m:rPr>
                                  <m:nor/>
                                </m:rPr>
                                <a:rPr lang="el-GR" b="1">
                                  <a:ea typeface="KishoreFont Medium" charset="0"/>
                                  <a:cs typeface="KishoreFont Medium" charset="0"/>
                                </a:rPr>
                                <m:t>ε</m:t>
                              </m:r>
                              <m:r>
                                <m:rPr>
                                  <m:nor/>
                                </m:rPr>
                                <a:rPr lang="en-US" b="1" baseline="-25000">
                                  <a:ea typeface="KishoreFont Medium" charset="0"/>
                                  <a:cs typeface="KishoreFont Medium" charset="0"/>
                                </a:rPr>
                                <m:t>i</m:t>
                              </m:r>
                            </m:e>
                          </m:acc>
                        </m:num>
                        <m:den>
                          <m:acc>
                            <m:accPr>
                              <m:chr m:val="̂"/>
                              <m:ctrlPr>
                                <a:rPr lang="en-US" b="1" i="1">
                                  <a:latin typeface="Cambria Math" panose="02040503050406030204" pitchFamily="18" charset="0"/>
                                  <a:ea typeface="KishoreFont Medium" charset="0"/>
                                  <a:cs typeface="KishoreFont Medium" charset="0"/>
                                </a:rPr>
                              </m:ctrlPr>
                            </m:accPr>
                            <m:e>
                              <m:r>
                                <m:rPr>
                                  <m:nor/>
                                </m:rPr>
                                <a:rPr lang="en-US" b="1">
                                  <a:ea typeface="KishoreFont Medium" charset="0"/>
                                  <a:cs typeface="KishoreFont Medium" charset="0"/>
                                </a:rPr>
                                <m:t>σ</m:t>
                              </m:r>
                            </m:e>
                          </m:acc>
                          <m:rad>
                            <m:radPr>
                              <m:degHide m:val="on"/>
                              <m:ctrlPr>
                                <a:rPr lang="en-US" b="1" i="1">
                                  <a:latin typeface="Cambria Math" panose="02040503050406030204" pitchFamily="18" charset="0"/>
                                  <a:ea typeface="KishoreFont Medium" charset="0"/>
                                  <a:cs typeface="KishoreFont Medium" charset="0"/>
                                </a:rPr>
                              </m:ctrlPr>
                            </m:radPr>
                            <m:deg/>
                            <m:e>
                              <m:r>
                                <m:rPr>
                                  <m:nor/>
                                </m:rPr>
                                <a:rPr lang="en-US" b="1">
                                  <a:ea typeface="KishoreFont Medium" charset="0"/>
                                  <a:cs typeface="KishoreFont Medium" charset="0"/>
                                </a:rPr>
                                <m:t>1−</m:t>
                              </m:r>
                              <m:r>
                                <a:rPr lang="en-US" b="1" i="1">
                                  <a:latin typeface="Cambria Math"/>
                                </a:rPr>
                                <m:t>𝒉</m:t>
                              </m:r>
                              <m:r>
                                <a:rPr lang="en-US" b="1" i="1" baseline="-25000">
                                  <a:latin typeface="Cambria Math"/>
                                </a:rPr>
                                <m:t>𝒊𝒊</m:t>
                              </m:r>
                            </m:e>
                          </m:rad>
                        </m:den>
                      </m:f>
                    </m:oMath>
                  </m:oMathPara>
                </a14:m>
                <a:endParaRPr lang="en-US" b="1" dirty="0">
                  <a:ea typeface="KishoreFont Medium" charset="0"/>
                  <a:cs typeface="KishoreFont Medium"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51352" y="2648344"/>
                <a:ext cx="7010400" cy="1780870"/>
              </a:xfrm>
              <a:prstGeom prst="rect">
                <a:avLst/>
              </a:prstGeom>
              <a:blipFill>
                <a:blip r:embed="rId3"/>
                <a:stretch>
                  <a:fillRect l="-522" t="-1706"/>
                </a:stretch>
              </a:blipFill>
            </p:spPr>
            <p:txBody>
              <a:bodyPr/>
              <a:lstStyle/>
              <a:p>
                <a:r>
                  <a:rPr lang="en-US">
                    <a:noFill/>
                  </a:rPr>
                  <a:t> </a:t>
                </a:r>
              </a:p>
            </p:txBody>
          </p:sp>
        </mc:Fallback>
      </mc:AlternateContent>
      <p:sp>
        <p:nvSpPr>
          <p:cNvPr id="4" name="Title 3"/>
          <p:cNvSpPr>
            <a:spLocks noGrp="1"/>
          </p:cNvSpPr>
          <p:nvPr>
            <p:ph type="title"/>
          </p:nvPr>
        </p:nvSpPr>
        <p:spPr>
          <a:xfrm>
            <a:off x="77348" y="131170"/>
            <a:ext cx="8815450" cy="620672"/>
          </a:xfrm>
        </p:spPr>
        <p:txBody>
          <a:bodyPr>
            <a:normAutofit fontScale="90000"/>
          </a:bodyPr>
          <a:lstStyle/>
          <a:p>
            <a:r>
              <a:rPr lang="en-US" altLang="en-US" sz="3600" dirty="0"/>
              <a:t>Properties of the Errors &amp; Residuals</a:t>
            </a:r>
            <a:endParaRPr lang="en-US" sz="3600" dirty="0"/>
          </a:p>
        </p:txBody>
      </p:sp>
    </p:spTree>
    <p:extLst>
      <p:ext uri="{BB962C8B-B14F-4D97-AF65-F5344CB8AC3E}">
        <p14:creationId xmlns:p14="http://schemas.microsoft.com/office/powerpoint/2010/main" val="306268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3741420" y="2255066"/>
            <a:ext cx="457200" cy="207169"/>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a:p>
        </p:txBody>
      </p:sp>
      <p:sp>
        <p:nvSpPr>
          <p:cNvPr id="6" name="Right Arrow 5"/>
          <p:cNvSpPr/>
          <p:nvPr/>
        </p:nvSpPr>
        <p:spPr>
          <a:xfrm>
            <a:off x="3512820" y="2530078"/>
            <a:ext cx="457200" cy="194072"/>
          </a:xfrm>
          <a:prstGeom prst="rightArrow">
            <a:avLst/>
          </a:prstGeom>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a:p>
        </p:txBody>
      </p:sp>
      <p:sp>
        <p:nvSpPr>
          <p:cNvPr id="7" name="Right Arrow 6"/>
          <p:cNvSpPr/>
          <p:nvPr/>
        </p:nvSpPr>
        <p:spPr>
          <a:xfrm>
            <a:off x="4354068" y="2800350"/>
            <a:ext cx="457200" cy="171450"/>
          </a:xfrm>
          <a:prstGeom prst="rightArrow">
            <a:avLst>
              <a:gd name="adj1" fmla="val 50000"/>
              <a:gd name="adj2" fmla="val 78572"/>
            </a:avLst>
          </a:prstGeom>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a:p>
        </p:txBody>
      </p:sp>
      <p:sp>
        <p:nvSpPr>
          <p:cNvPr id="8" name="TextBox 7"/>
          <p:cNvSpPr txBox="1"/>
          <p:nvPr/>
        </p:nvSpPr>
        <p:spPr>
          <a:xfrm>
            <a:off x="1296543" y="3171927"/>
            <a:ext cx="6883082" cy="1246493"/>
          </a:xfrm>
          <a:prstGeom prst="rect">
            <a:avLst/>
          </a:prstGeom>
          <a:solidFill>
            <a:schemeClr val="bg1"/>
          </a:solidFill>
          <a:ln w="19050">
            <a:solidFill>
              <a:schemeClr val="tx2"/>
            </a:solidFill>
          </a:ln>
        </p:spPr>
        <p:txBody>
          <a:bodyPr wrap="square" lIns="91438" tIns="45719" rIns="91438" bIns="45719">
            <a:spAutoFit/>
          </a:bodyPr>
          <a:lstStyle/>
          <a:p>
            <a:pPr marL="214308" indent="-214308">
              <a:buFont typeface="Arial" panose="020B0604020202020204" pitchFamily="34" charset="0"/>
              <a:buChar char="•"/>
              <a:defRPr/>
            </a:pPr>
            <a:r>
              <a:rPr lang="en-US" sz="1500" b="1" dirty="0">
                <a:ea typeface="Helvetica Neue" charset="0"/>
                <a:cs typeface="Helvetica Neue" charset="0"/>
              </a:rPr>
              <a:t>We evaluate the normality assumption using the residuals not the response variable. </a:t>
            </a:r>
          </a:p>
          <a:p>
            <a:pPr marL="214308" indent="-214308">
              <a:buFont typeface="Arial" panose="020B0604020202020204" pitchFamily="34" charset="0"/>
              <a:buChar char="•"/>
              <a:defRPr/>
            </a:pPr>
            <a:r>
              <a:rPr lang="en-US" sz="1500" b="1" dirty="0">
                <a:ea typeface="Helvetica Neue" charset="0"/>
                <a:cs typeface="Helvetica Neue" charset="0"/>
              </a:rPr>
              <a:t>We do not check the predicting variables for normality; however, if the distribution of a predicting variable is strongly skewed, it is possible that the linearity assumption with respect to that variable will not hold.</a:t>
            </a:r>
          </a:p>
        </p:txBody>
      </p:sp>
      <p:sp>
        <p:nvSpPr>
          <p:cNvPr id="3" name="Title 2"/>
          <p:cNvSpPr>
            <a:spLocks noGrp="1"/>
          </p:cNvSpPr>
          <p:nvPr>
            <p:ph type="title"/>
          </p:nvPr>
        </p:nvSpPr>
        <p:spPr>
          <a:xfrm>
            <a:off x="964374" y="122646"/>
            <a:ext cx="7215251" cy="993775"/>
          </a:xfrm>
        </p:spPr>
        <p:txBody>
          <a:bodyPr/>
          <a:lstStyle/>
          <a:p>
            <a:r>
              <a:rPr lang="en-US" altLang="en-US" sz="3600" dirty="0"/>
              <a:t>Residuals Analysis</a:t>
            </a:r>
            <a:endParaRPr lang="en-US" sz="3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16" y="971550"/>
            <a:ext cx="6577584" cy="2090928"/>
          </a:xfrm>
          <a:prstGeom prst="rect">
            <a:avLst/>
          </a:prstGeom>
        </p:spPr>
      </p:pic>
    </p:spTree>
    <p:extLst>
      <p:ext uri="{BB962C8B-B14F-4D97-AF65-F5344CB8AC3E}">
        <p14:creationId xmlns:p14="http://schemas.microsoft.com/office/powerpoint/2010/main" val="3377460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ChangeArrowheads="1"/>
          </p:cNvSpPr>
          <p:nvPr/>
        </p:nvSpPr>
        <p:spPr bwMode="auto">
          <a:xfrm>
            <a:off x="1657350" y="257765"/>
            <a:ext cx="5829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Residual Analysis</a:t>
            </a:r>
          </a:p>
        </p:txBody>
      </p:sp>
      <p:sp>
        <p:nvSpPr>
          <p:cNvPr id="65539" name="Text Box 3"/>
          <p:cNvSpPr txBox="1">
            <a:spLocks noChangeArrowheads="1"/>
          </p:cNvSpPr>
          <p:nvPr/>
        </p:nvSpPr>
        <p:spPr bwMode="auto">
          <a:xfrm>
            <a:off x="502326" y="834554"/>
            <a:ext cx="6984324" cy="2585321"/>
          </a:xfrm>
          <a:prstGeom prst="rect">
            <a:avLst/>
          </a:prstGeom>
          <a:noFill/>
          <a:ln w="9525">
            <a:noFill/>
            <a:miter lim="800000"/>
            <a:headEnd/>
            <a:tailEnd/>
          </a:ln>
          <a:effectLst/>
        </p:spPr>
        <p:txBody>
          <a:bodyPr wrap="square" lIns="91438" tIns="45719" rIns="91438" bIns="45719">
            <a:spAutoFit/>
          </a:bodyPr>
          <a:lstStyle/>
          <a:p>
            <a:pPr>
              <a:defRPr/>
            </a:pPr>
            <a:endParaRPr lang="en-US" dirty="0">
              <a:ea typeface="Helvetica Neue" charset="0"/>
              <a:cs typeface="Helvetica Neue" charset="0"/>
            </a:endParaRPr>
          </a:p>
          <a:p>
            <a:pPr>
              <a:defRPr/>
            </a:pPr>
            <a:r>
              <a:rPr lang="en-US" dirty="0">
                <a:ea typeface="Helvetica Neue" charset="0"/>
                <a:cs typeface="Helvetica Neue" charset="0"/>
              </a:rPr>
              <a:t>Residual Values:</a:t>
            </a:r>
          </a:p>
          <a:p>
            <a:pPr>
              <a:defRPr/>
            </a:pPr>
            <a:r>
              <a:rPr lang="en-US" dirty="0">
                <a:cs typeface="Times New Roman" panose="02020603050405020304" pitchFamily="18" charset="0"/>
              </a:rPr>
              <a:t>      </a:t>
            </a:r>
          </a:p>
          <a:p>
            <a:pPr>
              <a:defRPr/>
            </a:pPr>
            <a:r>
              <a:rPr lang="en-US" dirty="0">
                <a:ea typeface="Helvetica Neue" charset="0"/>
                <a:cs typeface="Helvetica Neue" charset="0"/>
              </a:rPr>
              <a:t>Graphical display: </a:t>
            </a:r>
            <a:r>
              <a:rPr lang="en-US" b="1" dirty="0">
                <a:ea typeface="Helvetica Neue" charset="0"/>
                <a:cs typeface="Helvetica Neue" charset="0"/>
              </a:rPr>
              <a:t>Plot of the residuals </a:t>
            </a:r>
            <a:r>
              <a:rPr lang="en-US" b="1" i="1" dirty="0" err="1">
                <a:cs typeface="Times New Roman" panose="02020603050405020304" pitchFamily="18" charset="0"/>
              </a:rPr>
              <a:t>e</a:t>
            </a:r>
            <a:r>
              <a:rPr lang="en-US" b="1" i="1" baseline="-25000" dirty="0" err="1">
                <a:cs typeface="Times New Roman" panose="02020603050405020304" pitchFamily="18" charset="0"/>
              </a:rPr>
              <a:t>i</a:t>
            </a:r>
            <a:r>
              <a:rPr lang="en-US" b="1" dirty="0">
                <a:cs typeface="Times New Roman" panose="02020603050405020304" pitchFamily="18" charset="0"/>
              </a:rPr>
              <a:t> </a:t>
            </a:r>
          </a:p>
          <a:p>
            <a:pPr>
              <a:defRPr/>
            </a:pPr>
            <a:endParaRPr lang="en-US" dirty="0">
              <a:cs typeface="Times New Roman" panose="02020603050405020304" pitchFamily="18" charset="0"/>
            </a:endParaRPr>
          </a:p>
          <a:p>
            <a:pPr>
              <a:defRPr/>
            </a:pPr>
            <a:r>
              <a:rPr lang="en-US" dirty="0">
                <a:ea typeface="Helvetica Neue" charset="0"/>
                <a:cs typeface="Helvetica Neue" charset="0"/>
              </a:rPr>
              <a:t>If the scatter of</a:t>
            </a:r>
            <a:r>
              <a:rPr lang="en-US" dirty="0">
                <a:cs typeface="Times New Roman" panose="02020603050405020304" pitchFamily="18" charset="0"/>
              </a:rPr>
              <a:t> </a:t>
            </a:r>
            <a:r>
              <a:rPr lang="en-US" i="1" dirty="0" err="1">
                <a:cs typeface="Times New Roman" panose="02020603050405020304" pitchFamily="18" charset="0"/>
              </a:rPr>
              <a:t>e</a:t>
            </a:r>
            <a:r>
              <a:rPr lang="en-US" i="1" baseline="-25000" dirty="0" err="1">
                <a:cs typeface="Times New Roman" panose="02020603050405020304" pitchFamily="18" charset="0"/>
              </a:rPr>
              <a:t>i</a:t>
            </a:r>
            <a:r>
              <a:rPr lang="en-US" dirty="0">
                <a:cs typeface="Times New Roman" panose="02020603050405020304" pitchFamily="18" charset="0"/>
              </a:rPr>
              <a:t> </a:t>
            </a:r>
            <a:r>
              <a:rPr lang="en-US" dirty="0">
                <a:ea typeface="Helvetica Neue" charset="0"/>
                <a:cs typeface="Helvetica Neue" charset="0"/>
              </a:rPr>
              <a:t>is </a:t>
            </a:r>
            <a:r>
              <a:rPr lang="en-US" b="1" dirty="0">
                <a:ea typeface="Helvetica Neue" charset="0"/>
                <a:cs typeface="Helvetica Neue" charset="0"/>
              </a:rPr>
              <a:t>not random around zero line</a:t>
            </a:r>
            <a:r>
              <a:rPr lang="en-US" dirty="0">
                <a:ea typeface="Helvetica Neue" charset="0"/>
                <a:cs typeface="Helvetica Neue" charset="0"/>
              </a:rPr>
              <a:t>, it could be that</a:t>
            </a:r>
          </a:p>
          <a:p>
            <a:pPr marL="285743" indent="-285743">
              <a:buClr>
                <a:srgbClr val="EEB211"/>
              </a:buClr>
              <a:buFont typeface="Wingdings" charset="2"/>
              <a:buChar char="ü"/>
              <a:defRPr/>
            </a:pPr>
            <a:r>
              <a:rPr lang="en-US" dirty="0">
                <a:cs typeface="Times New Roman" panose="02020603050405020304" pitchFamily="18" charset="0"/>
              </a:rPr>
              <a:t>  </a:t>
            </a:r>
            <a:r>
              <a:rPr lang="en-US" dirty="0">
                <a:ea typeface="Helvetica Neue" charset="0"/>
                <a:cs typeface="Helvetica Neue" charset="0"/>
              </a:rPr>
              <a:t>The relationship between X and Y is not linear</a:t>
            </a:r>
          </a:p>
          <a:p>
            <a:pPr marL="285743" indent="-285743">
              <a:buClr>
                <a:srgbClr val="EEB211"/>
              </a:buClr>
              <a:buFont typeface="Wingdings" charset="2"/>
              <a:buChar char="ü"/>
              <a:defRPr/>
            </a:pPr>
            <a:r>
              <a:rPr lang="en-US" dirty="0">
                <a:ea typeface="Helvetica Neue" charset="0"/>
                <a:cs typeface="Helvetica Neue" charset="0"/>
              </a:rPr>
              <a:t>  Variances of error terms are not equal</a:t>
            </a:r>
          </a:p>
          <a:p>
            <a:pPr marL="285743" indent="-285743">
              <a:buClr>
                <a:srgbClr val="EEB211"/>
              </a:buClr>
              <a:buFont typeface="Wingdings" charset="2"/>
              <a:buChar char="ü"/>
              <a:defRPr/>
            </a:pPr>
            <a:r>
              <a:rPr lang="en-US" dirty="0">
                <a:ea typeface="Helvetica Neue" charset="0"/>
                <a:cs typeface="Helvetica Neue" charset="0"/>
              </a:rPr>
              <a:t>  Response data are not independent</a:t>
            </a:r>
          </a:p>
        </p:txBody>
      </p:sp>
      <mc:AlternateContent xmlns:mc="http://schemas.openxmlformats.org/markup-compatibility/2006" xmlns:a14="http://schemas.microsoft.com/office/drawing/2010/main">
        <mc:Choice Requires="a14">
          <p:sp>
            <p:nvSpPr>
              <p:cNvPr id="77827" name="Object 4"/>
              <p:cNvSpPr txBox="1"/>
              <p:nvPr/>
            </p:nvSpPr>
            <p:spPr bwMode="auto">
              <a:xfrm>
                <a:off x="2702546" y="1131779"/>
                <a:ext cx="3163252" cy="482600"/>
              </a:xfrm>
              <a:prstGeom prst="rect">
                <a:avLst/>
              </a:prstGeom>
              <a:noFill/>
              <a:ln>
                <a:noFill/>
              </a:ln>
              <a:effectLst/>
            </p:spPr>
            <p:txBody>
              <a:bodyPr lIns="91438" tIns="45719" rIns="91438" bIns="45719">
                <a:no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𝜀</m:t>
                              </m:r>
                            </m:e>
                          </m:acc>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𝛽</m:t>
                              </m:r>
                            </m:e>
                          </m:acc>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𝛽</m:t>
                              </m:r>
                            </m:e>
                          </m:acc>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p:txBody>
          </p:sp>
        </mc:Choice>
        <mc:Fallback xmlns="">
          <p:sp>
            <p:nvSpPr>
              <p:cNvPr id="77827" name="Object 4"/>
              <p:cNvSpPr txBox="1">
                <a:spLocks noRot="1" noChangeAspect="1" noMove="1" noResize="1" noEditPoints="1" noAdjustHandles="1" noChangeArrowheads="1" noChangeShapeType="1" noTextEdit="1"/>
              </p:cNvSpPr>
              <p:nvPr/>
            </p:nvSpPr>
            <p:spPr bwMode="auto">
              <a:xfrm>
                <a:off x="2702546" y="1131779"/>
                <a:ext cx="3163252" cy="482600"/>
              </a:xfrm>
              <a:prstGeom prst="rect">
                <a:avLst/>
              </a:prstGeom>
              <a:blipFill>
                <a:blip r:embed="rId3"/>
                <a:stretch>
                  <a:fillRect t="-2532"/>
                </a:stretch>
              </a:blipFill>
              <a:ln>
                <a:noFill/>
              </a:ln>
              <a:effectLst/>
            </p:spPr>
            <p:txBody>
              <a:bodyPr/>
              <a:lstStyle/>
              <a:p>
                <a:r>
                  <a:rPr lang="en-US">
                    <a:noFill/>
                  </a:rPr>
                  <a:t> </a:t>
                </a:r>
              </a:p>
            </p:txBody>
          </p:sp>
        </mc:Fallback>
      </mc:AlternateContent>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5798" y="2526259"/>
            <a:ext cx="3212794" cy="2130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320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ChangeArrowheads="1"/>
          </p:cNvSpPr>
          <p:nvPr/>
        </p:nvSpPr>
        <p:spPr bwMode="auto">
          <a:xfrm>
            <a:off x="-70338" y="73323"/>
            <a:ext cx="9284676" cy="120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Checking Assumptions: Residual Analysis</a:t>
            </a:r>
          </a:p>
        </p:txBody>
      </p:sp>
      <p:graphicFrame>
        <p:nvGraphicFramePr>
          <p:cNvPr id="78850" name="Object 3"/>
          <p:cNvGraphicFramePr>
            <a:graphicFrameLocks noChangeAspect="1"/>
          </p:cNvGraphicFramePr>
          <p:nvPr>
            <p:extLst>
              <p:ext uri="{D42A27DB-BD31-4B8C-83A1-F6EECF244321}">
                <p14:modId xmlns:p14="http://schemas.microsoft.com/office/powerpoint/2010/main" val="4280005897"/>
              </p:ext>
            </p:extLst>
          </p:nvPr>
        </p:nvGraphicFramePr>
        <p:xfrm>
          <a:off x="306659" y="1228101"/>
          <a:ext cx="4572000" cy="3137297"/>
        </p:xfrm>
        <a:graphic>
          <a:graphicData uri="http://schemas.openxmlformats.org/presentationml/2006/ole">
            <mc:AlternateContent xmlns:mc="http://schemas.openxmlformats.org/markup-compatibility/2006">
              <mc:Choice xmlns:v="urn:schemas-microsoft-com:vml" Requires="v">
                <p:oleObj name="Mtb Graph" r:id="rId3" imgW="5086662" imgH="3382780" progId="MinitabGraph.Document">
                  <p:embed/>
                </p:oleObj>
              </mc:Choice>
              <mc:Fallback>
                <p:oleObj name="Mtb Graph" r:id="rId3" imgW="5086662" imgH="3382780" progId="MinitabGraph.Document">
                  <p:embed/>
                  <p:pic>
                    <p:nvPicPr>
                      <p:cNvPr id="7885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59" y="1228101"/>
                        <a:ext cx="4572000" cy="313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82948" name="Text Box 4"/>
          <p:cNvSpPr txBox="1">
            <a:spLocks noChangeArrowheads="1"/>
          </p:cNvSpPr>
          <p:nvPr/>
        </p:nvSpPr>
        <p:spPr bwMode="auto">
          <a:xfrm>
            <a:off x="4421459" y="1709222"/>
            <a:ext cx="4379641" cy="116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sz="2000" b="1" dirty="0">
                <a:solidFill>
                  <a:schemeClr val="accent6">
                    <a:lumMod val="50000"/>
                  </a:schemeClr>
                </a:solidFill>
                <a:latin typeface="+mn-lt"/>
                <a:ea typeface="Helvetica Neue" charset="0"/>
                <a:cs typeface="Helvetica Neue" charset="0"/>
              </a:rPr>
              <a:t>Linearity Assumption:</a:t>
            </a:r>
            <a:endParaRPr lang="en-US" altLang="en-US" sz="2000" dirty="0">
              <a:solidFill>
                <a:schemeClr val="accent6">
                  <a:lumMod val="50000"/>
                </a:schemeClr>
              </a:solidFill>
              <a:latin typeface="+mn-lt"/>
              <a:ea typeface="Helvetica Neue" charset="0"/>
              <a:cs typeface="Helvetica Neue" charset="0"/>
            </a:endParaRPr>
          </a:p>
          <a:p>
            <a:pPr eaLnBrk="1" hangingPunct="1">
              <a:spcBef>
                <a:spcPct val="50000"/>
              </a:spcBef>
            </a:pPr>
            <a:r>
              <a:rPr lang="en-US" altLang="en-US" sz="2000" dirty="0">
                <a:latin typeface="+mn-lt"/>
                <a:ea typeface="Helvetica Neue" charset="0"/>
                <a:cs typeface="Helvetica Neue" charset="0"/>
              </a:rPr>
              <a:t>This shows that there may be a non-linear relationship between X and Y.</a:t>
            </a:r>
          </a:p>
        </p:txBody>
      </p:sp>
      <p:sp>
        <p:nvSpPr>
          <p:cNvPr id="66565" name="AutoShape 5"/>
          <p:cNvSpPr>
            <a:spLocks noChangeArrowheads="1"/>
          </p:cNvSpPr>
          <p:nvPr/>
        </p:nvSpPr>
        <p:spPr bwMode="auto">
          <a:xfrm>
            <a:off x="1163909" y="2409310"/>
            <a:ext cx="2571750" cy="22288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0 w 21600"/>
              <a:gd name="T13" fmla="*/ 0 h 21600"/>
              <a:gd name="T14" fmla="*/ 21600 w 21600"/>
              <a:gd name="T15" fmla="*/ 7920 h 21600"/>
            </a:gdLst>
            <a:ahLst/>
            <a:cxnLst>
              <a:cxn ang="T8">
                <a:pos x="T0" y="T1"/>
              </a:cxn>
              <a:cxn ang="T9">
                <a:pos x="T2" y="T3"/>
              </a:cxn>
              <a:cxn ang="T10">
                <a:pos x="T4" y="T5"/>
              </a:cxn>
              <a:cxn ang="T11">
                <a:pos x="T6" y="T7"/>
              </a:cxn>
            </a:cxnLst>
            <a:rect l="T12" t="T13" r="T14" b="T15"/>
            <a:pathLst>
              <a:path w="21600" h="21600">
                <a:moveTo>
                  <a:pt x="1532" y="10968"/>
                </a:moveTo>
                <a:cubicBezTo>
                  <a:pt x="1531" y="10912"/>
                  <a:pt x="1531" y="10856"/>
                  <a:pt x="1531" y="10800"/>
                </a:cubicBezTo>
                <a:cubicBezTo>
                  <a:pt x="1531" y="5680"/>
                  <a:pt x="5680" y="1531"/>
                  <a:pt x="10800" y="1531"/>
                </a:cubicBezTo>
                <a:cubicBezTo>
                  <a:pt x="15919" y="1531"/>
                  <a:pt x="20069" y="5680"/>
                  <a:pt x="20069" y="10800"/>
                </a:cubicBezTo>
                <a:cubicBezTo>
                  <a:pt x="20069" y="10856"/>
                  <a:pt x="20068" y="10912"/>
                  <a:pt x="20067" y="10968"/>
                </a:cubicBezTo>
                <a:lnTo>
                  <a:pt x="21598" y="10996"/>
                </a:lnTo>
                <a:cubicBezTo>
                  <a:pt x="21599" y="10931"/>
                  <a:pt x="21600" y="10865"/>
                  <a:pt x="21600" y="10800"/>
                </a:cubicBezTo>
                <a:cubicBezTo>
                  <a:pt x="21600" y="4835"/>
                  <a:pt x="16764" y="0"/>
                  <a:pt x="10800" y="0"/>
                </a:cubicBezTo>
                <a:cubicBezTo>
                  <a:pt x="4835" y="0"/>
                  <a:pt x="0" y="4835"/>
                  <a:pt x="0" y="10800"/>
                </a:cubicBezTo>
                <a:cubicBezTo>
                  <a:pt x="-1" y="10865"/>
                  <a:pt x="0" y="10931"/>
                  <a:pt x="1" y="10996"/>
                </a:cubicBezTo>
                <a:lnTo>
                  <a:pt x="1532" y="10968"/>
                </a:lnTo>
                <a:close/>
              </a:path>
            </a:pathLst>
          </a:custGeom>
          <a:solidFill>
            <a:schemeClr val="accent6">
              <a:lumMod val="75000"/>
            </a:schemeClr>
          </a:solidFill>
          <a:ln w="9525">
            <a:solidFill>
              <a:schemeClr val="tx1"/>
            </a:solidFill>
            <a:miter lim="800000"/>
            <a:headEnd/>
            <a:tailEnd/>
          </a:ln>
        </p:spPr>
        <p:txBody>
          <a:bodyPr wrap="none" lIns="91438" tIns="45719" rIns="91438" bIns="45719" anchor="ctr"/>
          <a:lstStyle/>
          <a:p>
            <a:endParaRPr lang="en-US" sz="1400"/>
          </a:p>
        </p:txBody>
      </p:sp>
    </p:spTree>
    <p:extLst>
      <p:ext uri="{BB962C8B-B14F-4D97-AF65-F5344CB8AC3E}">
        <p14:creationId xmlns:p14="http://schemas.microsoft.com/office/powerpoint/2010/main" val="54895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5"/>
                                        </p:tgtEl>
                                        <p:attrNameLst>
                                          <p:attrName>style.visibility</p:attrName>
                                        </p:attrNameLst>
                                      </p:cBhvr>
                                      <p:to>
                                        <p:strVal val="visible"/>
                                      </p:to>
                                    </p:set>
                                    <p:anim calcmode="lin" valueType="num">
                                      <p:cBhvr additive="base">
                                        <p:cTn id="7" dur="500" fill="hold"/>
                                        <p:tgtEl>
                                          <p:spTgt spid="66565"/>
                                        </p:tgtEl>
                                        <p:attrNameLst>
                                          <p:attrName>ppt_x</p:attrName>
                                        </p:attrNameLst>
                                      </p:cBhvr>
                                      <p:tavLst>
                                        <p:tav tm="0">
                                          <p:val>
                                            <p:strVal val="0-#ppt_w/2"/>
                                          </p:val>
                                        </p:tav>
                                        <p:tav tm="100000">
                                          <p:val>
                                            <p:strVal val="#ppt_x"/>
                                          </p:val>
                                        </p:tav>
                                      </p:tavLst>
                                    </p:anim>
                                    <p:anim calcmode="lin" valueType="num">
                                      <p:cBhvr additive="base">
                                        <p:cTn id="8" dur="500" fill="hold"/>
                                        <p:tgtEl>
                                          <p:spTgt spid="66565"/>
                                        </p:tgtEl>
                                        <p:attrNameLst>
                                          <p:attrName>ppt_y</p:attrName>
                                        </p:attrNameLst>
                                      </p:cBhvr>
                                      <p:tavLst>
                                        <p:tav tm="0">
                                          <p:val>
                                            <p:strVal val="#ppt_y"/>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8294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94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3"/>
          <p:cNvSpPr txBox="1">
            <a:spLocks noChangeArrowheads="1"/>
          </p:cNvSpPr>
          <p:nvPr/>
        </p:nvSpPr>
        <p:spPr bwMode="auto">
          <a:xfrm>
            <a:off x="419026" y="912821"/>
            <a:ext cx="4712055" cy="120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sz="2400" dirty="0">
                <a:latin typeface="Helvetica Neue" charset="0"/>
                <a:ea typeface="Helvetica Neue" charset="0"/>
                <a:cs typeface="Helvetica Neue" charset="0"/>
              </a:rPr>
              <a:t>To estimate </a:t>
            </a:r>
            <a:r>
              <a:rPr lang="en-US" altLang="en-US" sz="2400" dirty="0">
                <a:latin typeface="Times New Roman" charset="0"/>
              </a:rPr>
              <a:t>(</a:t>
            </a:r>
            <a:r>
              <a:rPr lang="en-US" altLang="en-US" sz="2400" dirty="0">
                <a:latin typeface="Symbol" charset="2"/>
              </a:rPr>
              <a:t>b</a:t>
            </a:r>
            <a:r>
              <a:rPr lang="en-US" altLang="en-US" sz="2400" baseline="-25000" dirty="0">
                <a:latin typeface="Times New Roman" charset="0"/>
              </a:rPr>
              <a:t>0</a:t>
            </a:r>
            <a:r>
              <a:rPr lang="en-US" altLang="en-US" sz="2400" dirty="0">
                <a:latin typeface="Times New Roman" charset="0"/>
              </a:rPr>
              <a:t>,</a:t>
            </a:r>
            <a:r>
              <a:rPr lang="en-US" altLang="en-US" sz="2400" dirty="0">
                <a:latin typeface="Symbol" charset="2"/>
              </a:rPr>
              <a:t>b</a:t>
            </a:r>
            <a:r>
              <a:rPr lang="en-US" altLang="en-US" sz="2400" baseline="-25000" dirty="0">
                <a:latin typeface="Times New Roman" charset="0"/>
              </a:rPr>
              <a:t>1</a:t>
            </a:r>
            <a:r>
              <a:rPr lang="en-US" altLang="en-US" sz="2400" dirty="0">
                <a:latin typeface="Times New Roman" charset="0"/>
              </a:rPr>
              <a:t>) , </a:t>
            </a:r>
            <a:r>
              <a:rPr lang="en-US" altLang="en-US" sz="2400" dirty="0">
                <a:latin typeface="Helvetica Neue" charset="0"/>
                <a:ea typeface="Helvetica Neue" charset="0"/>
                <a:cs typeface="Helvetica Neue" charset="0"/>
              </a:rPr>
              <a:t>we find values that minimize squared error:</a:t>
            </a:r>
          </a:p>
        </p:txBody>
      </p:sp>
      <p:sp>
        <p:nvSpPr>
          <p:cNvPr id="24586" name="AutoShape 11"/>
          <p:cNvSpPr>
            <a:spLocks noChangeArrowheads="1"/>
          </p:cNvSpPr>
          <p:nvPr/>
        </p:nvSpPr>
        <p:spPr bwMode="auto">
          <a:xfrm>
            <a:off x="3280686" y="2882401"/>
            <a:ext cx="732235" cy="364331"/>
          </a:xfrm>
          <a:prstGeom prst="rightArrow">
            <a:avLst>
              <a:gd name="adj1" fmla="val 50000"/>
              <a:gd name="adj2" fmla="val 50245"/>
            </a:avLst>
          </a:prstGeom>
          <a:solidFill>
            <a:srgbClr val="EEB211"/>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14" name="Rectangle 2"/>
          <p:cNvSpPr>
            <a:spLocks noChangeArrowheads="1"/>
          </p:cNvSpPr>
          <p:nvPr/>
        </p:nvSpPr>
        <p:spPr bwMode="auto">
          <a:xfrm>
            <a:off x="353612" y="89314"/>
            <a:ext cx="78421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pPr>
            <a:r>
              <a:rPr lang="en-US" altLang="en-US" sz="3600" b="1" dirty="0">
                <a:latin typeface="Arial" panose="020B0604020202020204" pitchFamily="34" charset="0"/>
                <a:ea typeface="Vitesse" charset="0"/>
                <a:cs typeface="Arial" panose="020B0604020202020204" pitchFamily="34" charset="0"/>
              </a:rPr>
              <a:t>Model Estimation</a:t>
            </a:r>
          </a:p>
        </p:txBody>
      </p:sp>
      <p:sp>
        <p:nvSpPr>
          <p:cNvPr id="3" name="TextBox 2"/>
          <p:cNvSpPr txBox="1"/>
          <p:nvPr/>
        </p:nvSpPr>
        <p:spPr>
          <a:xfrm>
            <a:off x="-1989574" y="-1718268"/>
            <a:ext cx="914400" cy="914400"/>
          </a:xfrm>
          <a:prstGeom prst="rect">
            <a:avLst/>
          </a:prstGeom>
        </p:spPr>
        <p:txBody>
          <a:bodyPr vert="horz" wrap="none" lIns="91438" tIns="45719" rIns="91438" bIns="45719" rtlCol="0">
            <a:normAutofit/>
          </a:bodyPr>
          <a:lstStyle/>
          <a:p>
            <a:pPr>
              <a:lnSpc>
                <a:spcPts val="1200"/>
              </a:lnSpc>
            </a:pPr>
            <a:endParaRPr lang="en-US" sz="1200">
              <a:latin typeface="Helvetica"/>
              <a:cs typeface="Helvetica"/>
            </a:endParaRPr>
          </a:p>
        </p:txBody>
      </p:sp>
      <mc:AlternateContent xmlns:mc="http://schemas.openxmlformats.org/markup-compatibility/2006" xmlns:a14="http://schemas.microsoft.com/office/drawing/2010/main">
        <mc:Choice Requires="a14">
          <p:sp>
            <p:nvSpPr>
              <p:cNvPr id="2" name="TextBox 1"/>
              <p:cNvSpPr txBox="1"/>
              <p:nvPr/>
            </p:nvSpPr>
            <p:spPr>
              <a:xfrm>
                <a:off x="332509" y="2358175"/>
                <a:ext cx="3056150" cy="1345238"/>
              </a:xfrm>
              <a:prstGeom prst="rect">
                <a:avLst/>
              </a:prstGeom>
              <a:noFill/>
            </p:spPr>
            <p:txBody>
              <a:bodyPr wrap="square" lIns="91438" tIns="45719" rIns="91438" bIns="45719" rtlCol="0">
                <a:spAutoFit/>
              </a:bodyPr>
              <a:lstStyle/>
              <a:p>
                <a:pPr/>
                <a14:m>
                  <m:oMathPara xmlns:m="http://schemas.openxmlformats.org/officeDocument/2006/math">
                    <m:oMathParaPr>
                      <m:jc m:val="centerGroup"/>
                    </m:oMathParaPr>
                    <m:oMath xmlns:m="http://schemas.openxmlformats.org/officeDocument/2006/math">
                      <m:nary>
                        <m:naryPr>
                          <m:chr m:val="∑"/>
                          <m:ctrlPr>
                            <a:rPr lang="is-IS" sz="2800" i="1">
                              <a:latin typeface="Cambria Math" panose="02040503050406030204" pitchFamily="18" charset="0"/>
                              <a:ea typeface="KishoreFont Medium" charset="0"/>
                              <a:cs typeface="KishoreFont Medium" charset="0"/>
                            </a:rPr>
                          </m:ctrlPr>
                        </m:naryPr>
                        <m:sub>
                          <m:r>
                            <m:rPr>
                              <m:nor/>
                              <m:brk m:alnAt="23"/>
                            </m:rPr>
                            <a:rPr lang="en-US" sz="2800">
                              <a:ea typeface="KishoreFont Medium" charset="0"/>
                              <a:cs typeface="KishoreFont Medium" charset="0"/>
                            </a:rPr>
                            <m:t>i</m:t>
                          </m:r>
                          <m:r>
                            <m:rPr>
                              <m:nor/>
                            </m:rPr>
                            <a:rPr lang="en-US" sz="2800">
                              <a:ea typeface="KishoreFont Medium" charset="0"/>
                              <a:cs typeface="KishoreFont Medium" charset="0"/>
                            </a:rPr>
                            <m:t>=1</m:t>
                          </m:r>
                        </m:sub>
                        <m:sup>
                          <m:r>
                            <m:rPr>
                              <m:nor/>
                            </m:rPr>
                            <a:rPr lang="en-US" sz="2800">
                              <a:ea typeface="KishoreFont Medium" charset="0"/>
                              <a:cs typeface="KishoreFont Medium" charset="0"/>
                            </a:rPr>
                            <m:t>n</m:t>
                          </m:r>
                        </m:sup>
                        <m:e>
                          <m:d>
                            <m:dPr>
                              <m:ctrlPr>
                                <a:rPr lang="en-US" sz="2800" i="1">
                                  <a:latin typeface="Cambria Math" panose="02040503050406030204" pitchFamily="18" charset="0"/>
                                  <a:ea typeface="KishoreFont Medium" charset="0"/>
                                  <a:cs typeface="KishoreFont Medium" charset="0"/>
                                </a:rPr>
                              </m:ctrlPr>
                            </m:dPr>
                            <m:e>
                              <m:r>
                                <m:rPr>
                                  <m:nor/>
                                </m:rPr>
                                <a:rPr lang="en-US" sz="2800">
                                  <a:ea typeface="KishoreFont Medium" charset="0"/>
                                  <a:cs typeface="KishoreFont Medium" charset="0"/>
                                </a:rPr>
                                <m:t>y</m:t>
                              </m:r>
                              <m:r>
                                <m:rPr>
                                  <m:nor/>
                                </m:rPr>
                                <a:rPr lang="en-US" sz="2800" baseline="-25000">
                                  <a:ea typeface="KishoreFont Medium" charset="0"/>
                                  <a:cs typeface="KishoreFont Medium" charset="0"/>
                                </a:rPr>
                                <m:t>i</m:t>
                              </m:r>
                              <m:r>
                                <m:rPr>
                                  <m:nor/>
                                </m:rPr>
                                <a:rPr lang="en-US" sz="2800">
                                  <a:ea typeface="KishoreFont Medium" charset="0"/>
                                  <a:cs typeface="KishoreFont Medium" charset="0"/>
                                </a:rPr>
                                <m:t>−</m:t>
                              </m:r>
                              <m:d>
                                <m:dPr>
                                  <m:ctrlPr>
                                    <a:rPr lang="en-US" sz="2800" i="1">
                                      <a:latin typeface="Cambria Math" panose="02040503050406030204" pitchFamily="18" charset="0"/>
                                      <a:ea typeface="KishoreFont Medium" charset="0"/>
                                      <a:cs typeface="KishoreFont Medium" charset="0"/>
                                    </a:rPr>
                                  </m:ctrlPr>
                                </m:dPr>
                                <m:e>
                                  <m:r>
                                    <m:rPr>
                                      <m:nor/>
                                    </m:rPr>
                                    <a:rPr lang="en-US" sz="2800">
                                      <a:ea typeface="KishoreFont Medium" charset="0"/>
                                      <a:cs typeface="KishoreFont Medium" charset="0"/>
                                    </a:rPr>
                                    <m:t>β</m:t>
                                  </m:r>
                                  <m:r>
                                    <m:rPr>
                                      <m:nor/>
                                    </m:rPr>
                                    <a:rPr lang="en-US" sz="2800" baseline="-25000">
                                      <a:ea typeface="KishoreFont Medium" charset="0"/>
                                      <a:cs typeface="KishoreFont Medium" charset="0"/>
                                    </a:rPr>
                                    <m:t>0</m:t>
                                  </m:r>
                                  <m:r>
                                    <m:rPr>
                                      <m:nor/>
                                    </m:rPr>
                                    <a:rPr lang="en-US" sz="2800">
                                      <a:ea typeface="KishoreFont Medium" charset="0"/>
                                      <a:cs typeface="KishoreFont Medium" charset="0"/>
                                    </a:rPr>
                                    <m:t>+</m:t>
                                  </m:r>
                                  <m:r>
                                    <m:rPr>
                                      <m:nor/>
                                    </m:rPr>
                                    <a:rPr lang="en-US" sz="2800">
                                      <a:ea typeface="KishoreFont Medium" charset="0"/>
                                      <a:cs typeface="KishoreFont Medium" charset="0"/>
                                    </a:rPr>
                                    <m:t>β</m:t>
                                  </m:r>
                                  <m:r>
                                    <m:rPr>
                                      <m:nor/>
                                    </m:rPr>
                                    <a:rPr lang="en-US" sz="2800" baseline="-25000">
                                      <a:ea typeface="KishoreFont Medium" charset="0"/>
                                      <a:cs typeface="KishoreFont Medium" charset="0"/>
                                    </a:rPr>
                                    <m:t>1</m:t>
                                  </m:r>
                                  <m:r>
                                    <m:rPr>
                                      <m:nor/>
                                    </m:rPr>
                                    <a:rPr lang="en-US" sz="2800">
                                      <a:ea typeface="KishoreFont Medium" charset="0"/>
                                      <a:cs typeface="KishoreFont Medium" charset="0"/>
                                    </a:rPr>
                                    <m:t>x</m:t>
                                  </m:r>
                                  <m:r>
                                    <m:rPr>
                                      <m:nor/>
                                    </m:rPr>
                                    <a:rPr lang="en-US" sz="2800" baseline="-25000">
                                      <a:ea typeface="KishoreFont Medium" charset="0"/>
                                      <a:cs typeface="KishoreFont Medium" charset="0"/>
                                    </a:rPr>
                                    <m:t>i</m:t>
                                  </m:r>
                                </m:e>
                              </m:d>
                            </m:e>
                          </m:d>
                          <m:r>
                            <m:rPr>
                              <m:nor/>
                            </m:rPr>
                            <a:rPr lang="en-US" sz="2800" baseline="30000">
                              <a:ea typeface="KishoreFont Medium" charset="0"/>
                              <a:cs typeface="KishoreFont Medium" charset="0"/>
                            </a:rPr>
                            <m:t>2</m:t>
                          </m:r>
                        </m:e>
                      </m:nary>
                    </m:oMath>
                  </m:oMathPara>
                </a14:m>
                <a:endParaRPr lang="en-US" sz="2800" dirty="0">
                  <a:ea typeface="KishoreFont Medium" charset="0"/>
                  <a:cs typeface="KishoreFont Medium"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32509" y="2358175"/>
                <a:ext cx="3056150" cy="1345238"/>
              </a:xfrm>
              <a:prstGeom prst="rect">
                <a:avLst/>
              </a:prstGeom>
              <a:blipFill rotWithShape="1">
                <a:blip r:embed="rId3"/>
                <a:stretch>
                  <a:fillRect/>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1081" y="913784"/>
            <a:ext cx="3720113" cy="3163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5548745" y="2826328"/>
            <a:ext cx="259773" cy="588818"/>
            <a:chOff x="7398327" y="3768436"/>
            <a:chExt cx="346364" cy="785091"/>
          </a:xfrm>
        </p:grpSpPr>
        <p:sp>
          <p:nvSpPr>
            <p:cNvPr id="13" name="Right Brace 12"/>
            <p:cNvSpPr/>
            <p:nvPr/>
          </p:nvSpPr>
          <p:spPr>
            <a:xfrm>
              <a:off x="7398327" y="3768436"/>
              <a:ext cx="101600" cy="785091"/>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7449127" y="3962400"/>
                  <a:ext cx="295564"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en-US" dirty="0">
                            <a:solidFill>
                              <a:srgbClr val="993200"/>
                            </a:solidFill>
                            <a:latin typeface="KishoreFont Medium" charset="0"/>
                            <a:ea typeface="KishoreFont Medium" charset="0"/>
                            <a:cs typeface="KishoreFont Medium" charset="0"/>
                          </a:rPr>
                          <m:t>ε</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7449127" y="3962400"/>
                  <a:ext cx="295564" cy="307777"/>
                </a:xfrm>
                <a:prstGeom prst="rect">
                  <a:avLst/>
                </a:prstGeom>
                <a:blipFill rotWithShape="1">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4460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873" name="Object 2"/>
          <p:cNvGraphicFramePr>
            <a:graphicFrameLocks noChangeAspect="1"/>
          </p:cNvGraphicFramePr>
          <p:nvPr>
            <p:extLst>
              <p:ext uri="{D42A27DB-BD31-4B8C-83A1-F6EECF244321}">
                <p14:modId xmlns:p14="http://schemas.microsoft.com/office/powerpoint/2010/main" val="2805655058"/>
              </p:ext>
            </p:extLst>
          </p:nvPr>
        </p:nvGraphicFramePr>
        <p:xfrm>
          <a:off x="0" y="1540323"/>
          <a:ext cx="3771900" cy="2588419"/>
        </p:xfrm>
        <a:graphic>
          <a:graphicData uri="http://schemas.openxmlformats.org/presentationml/2006/ole">
            <mc:AlternateContent xmlns:mc="http://schemas.openxmlformats.org/markup-compatibility/2006">
              <mc:Choice xmlns:v="urn:schemas-microsoft-com:vml" Requires="v">
                <p:oleObj name="Mtb Graph" r:id="rId3" imgW="5086662" imgH="3382780" progId="MinitabGraph.Document">
                  <p:embed/>
                </p:oleObj>
              </mc:Choice>
              <mc:Fallback>
                <p:oleObj name="Mtb Graph" r:id="rId3" imgW="5086662" imgH="3382780" progId="MinitabGraph.Document">
                  <p:embed/>
                  <p:pic>
                    <p:nvPicPr>
                      <p:cNvPr id="7987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40323"/>
                        <a:ext cx="3771900" cy="2588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4" name="Text Box 3"/>
          <p:cNvSpPr txBox="1">
            <a:spLocks noChangeArrowheads="1"/>
          </p:cNvSpPr>
          <p:nvPr/>
        </p:nvSpPr>
        <p:spPr bwMode="auto">
          <a:xfrm>
            <a:off x="589287" y="129759"/>
            <a:ext cx="69458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Checking Assumptions:                Residual Analysis</a:t>
            </a:r>
          </a:p>
        </p:txBody>
      </p:sp>
      <p:sp>
        <p:nvSpPr>
          <p:cNvPr id="67588" name="Text Box 4"/>
          <p:cNvSpPr txBox="1">
            <a:spLocks noChangeArrowheads="1"/>
          </p:cNvSpPr>
          <p:nvPr/>
        </p:nvSpPr>
        <p:spPr bwMode="auto">
          <a:xfrm>
            <a:off x="3371851" y="2196952"/>
            <a:ext cx="2694214" cy="1754324"/>
          </a:xfrm>
          <a:prstGeom prst="rect">
            <a:avLst/>
          </a:prstGeom>
          <a:noFill/>
          <a:ln w="9525">
            <a:noFill/>
            <a:miter lim="800000"/>
            <a:headEnd/>
            <a:tailEnd/>
          </a:ln>
          <a:effectLst/>
        </p:spPr>
        <p:txBody>
          <a:bodyPr wrap="square" lIns="91438" tIns="45719" rIns="91438" bIns="45719">
            <a:spAutoFit/>
          </a:bodyPr>
          <a:lstStyle/>
          <a:p>
            <a:pPr>
              <a:spcBef>
                <a:spcPct val="50000"/>
              </a:spcBef>
              <a:defRPr/>
            </a:pPr>
            <a:r>
              <a:rPr lang="en-US" b="1" dirty="0">
                <a:solidFill>
                  <a:schemeClr val="accent6">
                    <a:lumMod val="50000"/>
                  </a:schemeClr>
                </a:solidFill>
                <a:ea typeface="Helvetica Neue" charset="0"/>
                <a:cs typeface="Helvetica Neue" charset="0"/>
              </a:rPr>
              <a:t>Constant Variance Assumption:</a:t>
            </a:r>
          </a:p>
          <a:p>
            <a:pPr>
              <a:defRPr/>
            </a:pPr>
            <a:r>
              <a:rPr lang="en-US" dirty="0">
                <a:ea typeface="Helvetica Neue" charset="0"/>
                <a:cs typeface="Helvetica Neue" charset="0"/>
              </a:rPr>
              <a:t>The residuals show larger variance as the predicting variable increases. </a:t>
            </a:r>
          </a:p>
        </p:txBody>
      </p:sp>
      <p:grpSp>
        <p:nvGrpSpPr>
          <p:cNvPr id="2" name="Group 5"/>
          <p:cNvGrpSpPr>
            <a:grpSpLocks/>
          </p:cNvGrpSpPr>
          <p:nvPr/>
        </p:nvGrpSpPr>
        <p:grpSpPr bwMode="auto">
          <a:xfrm>
            <a:off x="857250" y="3673892"/>
            <a:ext cx="5657850" cy="732234"/>
            <a:chOff x="1008" y="3456"/>
            <a:chExt cx="4752" cy="615"/>
          </a:xfrm>
          <a:solidFill>
            <a:srgbClr val="F8FFF1"/>
          </a:solidFill>
        </p:grpSpPr>
        <p:sp>
          <p:nvSpPr>
            <p:cNvPr id="79880" name="AutoShape 6"/>
            <p:cNvSpPr>
              <a:spLocks noChangeArrowheads="1"/>
            </p:cNvSpPr>
            <p:nvPr/>
          </p:nvSpPr>
          <p:spPr bwMode="auto">
            <a:xfrm>
              <a:off x="1008" y="3456"/>
              <a:ext cx="306" cy="615"/>
            </a:xfrm>
            <a:prstGeom prst="upArrow">
              <a:avLst>
                <a:gd name="adj1" fmla="val 50000"/>
                <a:gd name="adj2" fmla="val 50245"/>
              </a:avLst>
            </a:prstGeom>
            <a:solidFill>
              <a:schemeClr val="accent1"/>
            </a:solidFill>
            <a:ln w="9525">
              <a:solidFill>
                <a:schemeClr val="accent3"/>
              </a:solidFill>
              <a:miter lim="800000"/>
              <a:headEnd/>
              <a:tailEnd/>
            </a:ln>
          </p:spPr>
          <p:txBody>
            <a:bodyPr wrap="none"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mn-lt"/>
              </a:endParaRPr>
            </a:p>
          </p:txBody>
        </p:sp>
        <p:sp>
          <p:nvSpPr>
            <p:cNvPr id="79881" name="Text Box 7"/>
            <p:cNvSpPr txBox="1">
              <a:spLocks noChangeArrowheads="1"/>
            </p:cNvSpPr>
            <p:nvPr/>
          </p:nvSpPr>
          <p:spPr bwMode="auto">
            <a:xfrm>
              <a:off x="1344" y="3648"/>
              <a:ext cx="4416" cy="310"/>
            </a:xfrm>
            <a:prstGeom prst="rect">
              <a:avLst/>
            </a:prstGeom>
            <a:solidFill>
              <a:srgbClr val="FFFFFF"/>
            </a:solidFill>
            <a:ln w="9525">
              <a:noFill/>
              <a:miter lim="800000"/>
              <a:headEnd/>
              <a:tailEnd/>
            </a:ln>
          </p:spPr>
          <p:txBody>
            <a:bodyPr>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dirty="0">
                  <a:latin typeface="+mn-lt"/>
                  <a:ea typeface="Helvetica Neue" charset="0"/>
                  <a:cs typeface="Helvetica Neue" charset="0"/>
                </a:rPr>
                <a:t>Here, it could be that </a:t>
              </a:r>
              <a:r>
                <a:rPr lang="en-US" altLang="en-US" dirty="0">
                  <a:latin typeface="+mn-lt"/>
                </a:rPr>
                <a:t>s</a:t>
              </a:r>
              <a:r>
                <a:rPr lang="en-US" altLang="en-US" baseline="30000" dirty="0">
                  <a:latin typeface="+mn-lt"/>
                </a:rPr>
                <a:t>2</a:t>
              </a:r>
              <a:r>
                <a:rPr lang="en-US" altLang="en-US" dirty="0">
                  <a:latin typeface="+mn-lt"/>
                </a:rPr>
                <a:t> </a:t>
              </a:r>
              <a:r>
                <a:rPr lang="en-US" altLang="en-US" dirty="0">
                  <a:latin typeface="+mn-lt"/>
                  <a:ea typeface="Helvetica Neue" charset="0"/>
                  <a:cs typeface="Helvetica Neue" charset="0"/>
                </a:rPr>
                <a:t>is not constant.</a:t>
              </a:r>
            </a:p>
          </p:txBody>
        </p:sp>
      </p:grpSp>
      <p:grpSp>
        <p:nvGrpSpPr>
          <p:cNvPr id="3" name="Group 8"/>
          <p:cNvGrpSpPr>
            <a:grpSpLocks/>
          </p:cNvGrpSpPr>
          <p:nvPr/>
        </p:nvGrpSpPr>
        <p:grpSpPr bwMode="auto">
          <a:xfrm>
            <a:off x="800100" y="2320181"/>
            <a:ext cx="2000250" cy="1085850"/>
            <a:chOff x="1248" y="2160"/>
            <a:chExt cx="1680" cy="912"/>
          </a:xfrm>
        </p:grpSpPr>
        <p:sp>
          <p:nvSpPr>
            <p:cNvPr id="79878" name="Line 9"/>
            <p:cNvSpPr>
              <a:spLocks noChangeShapeType="1"/>
            </p:cNvSpPr>
            <p:nvPr/>
          </p:nvSpPr>
          <p:spPr bwMode="auto">
            <a:xfrm>
              <a:off x="1248" y="2592"/>
              <a:ext cx="1680" cy="480"/>
            </a:xfrm>
            <a:prstGeom prst="line">
              <a:avLst/>
            </a:prstGeom>
            <a:noFill/>
            <a:ln w="25400">
              <a:solidFill>
                <a:schemeClr val="accent6">
                  <a:lumMod val="75000"/>
                </a:schemeClr>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sp>
          <p:nvSpPr>
            <p:cNvPr id="79879" name="Line 10"/>
            <p:cNvSpPr>
              <a:spLocks noChangeShapeType="1"/>
            </p:cNvSpPr>
            <p:nvPr/>
          </p:nvSpPr>
          <p:spPr bwMode="auto">
            <a:xfrm flipV="1">
              <a:off x="1248" y="2160"/>
              <a:ext cx="1680" cy="384"/>
            </a:xfrm>
            <a:prstGeom prst="line">
              <a:avLst/>
            </a:prstGeom>
            <a:noFill/>
            <a:ln w="25400">
              <a:solidFill>
                <a:schemeClr val="accent6">
                  <a:lumMod val="75000"/>
                </a:schemeClr>
              </a:solidFill>
              <a:miter lim="800000"/>
              <a:headEnd/>
              <a:tailEnd/>
            </a:ln>
            <a:extLst>
              <a:ext uri="{909E8E84-426E-40DD-AFC4-6F175D3DCCD1}">
                <a14:hiddenFill xmlns:a14="http://schemas.microsoft.com/office/drawing/2010/main">
                  <a:noFill/>
                </a14:hiddenFill>
              </a:ext>
            </a:extLst>
          </p:spPr>
          <p:txBody>
            <a:bodyPr wrap="none"/>
            <a:lstStyle/>
            <a:p>
              <a:endParaRPr lang="en-US" sz="1400"/>
            </a:p>
          </p:txBody>
        </p:sp>
      </p:grpSp>
      <p:pic>
        <p:nvPicPr>
          <p:cNvPr id="820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210741"/>
            <a:ext cx="3400425" cy="4722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1679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6758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3"/>
          <p:cNvSpPr txBox="1">
            <a:spLocks noChangeArrowheads="1"/>
          </p:cNvSpPr>
          <p:nvPr/>
        </p:nvSpPr>
        <p:spPr bwMode="auto">
          <a:xfrm>
            <a:off x="467241" y="1004409"/>
            <a:ext cx="8364314" cy="78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spcBef>
                <a:spcPct val="50000"/>
              </a:spcBef>
              <a:defRPr/>
            </a:pPr>
            <a:r>
              <a:rPr lang="en-US" altLang="en-US" b="1" dirty="0">
                <a:solidFill>
                  <a:schemeClr val="accent6">
                    <a:lumMod val="50000"/>
                  </a:schemeClr>
                </a:solidFill>
                <a:latin typeface="+mn-lt"/>
                <a:ea typeface="Helvetica Neue" charset="0"/>
                <a:cs typeface="Helvetica Neue" charset="0"/>
              </a:rPr>
              <a:t>Independence Assumption:</a:t>
            </a:r>
          </a:p>
          <a:p>
            <a:pPr eaLnBrk="1" hangingPunct="1">
              <a:spcBef>
                <a:spcPct val="50000"/>
              </a:spcBef>
            </a:pPr>
            <a:r>
              <a:rPr lang="en-US" altLang="en-US" dirty="0">
                <a:latin typeface="+mn-lt"/>
                <a:ea typeface="Helvetica Neue" charset="0"/>
                <a:cs typeface="Helvetica Neue" charset="0"/>
              </a:rPr>
              <a:t>There are clusters of residuals: the independence assumption does not hold.</a:t>
            </a:r>
          </a:p>
        </p:txBody>
      </p:sp>
      <p:sp>
        <p:nvSpPr>
          <p:cNvPr id="80899" name="Rectangle 4"/>
          <p:cNvSpPr>
            <a:spLocks noChangeArrowheads="1"/>
          </p:cNvSpPr>
          <p:nvPr/>
        </p:nvSpPr>
        <p:spPr bwMode="auto">
          <a:xfrm>
            <a:off x="587117" y="1995096"/>
            <a:ext cx="2857500" cy="1828800"/>
          </a:xfrm>
          <a:prstGeom prst="rect">
            <a:avLst/>
          </a:prstGeom>
          <a:solidFill>
            <a:schemeClr val="bg1"/>
          </a:solidFill>
          <a:ln w="222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0" name="Line 5"/>
          <p:cNvSpPr>
            <a:spLocks noChangeShapeType="1"/>
          </p:cNvSpPr>
          <p:nvPr/>
        </p:nvSpPr>
        <p:spPr bwMode="auto">
          <a:xfrm>
            <a:off x="587117" y="2909496"/>
            <a:ext cx="2857500" cy="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01" name="Oval 6"/>
          <p:cNvSpPr>
            <a:spLocks noChangeArrowheads="1"/>
          </p:cNvSpPr>
          <p:nvPr/>
        </p:nvSpPr>
        <p:spPr bwMode="auto">
          <a:xfrm>
            <a:off x="930017" y="21665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2" name="Oval 7"/>
          <p:cNvSpPr>
            <a:spLocks noChangeArrowheads="1"/>
          </p:cNvSpPr>
          <p:nvPr/>
        </p:nvSpPr>
        <p:spPr bwMode="auto">
          <a:xfrm>
            <a:off x="930017" y="23379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3" name="Oval 8"/>
          <p:cNvSpPr>
            <a:spLocks noChangeArrowheads="1"/>
          </p:cNvSpPr>
          <p:nvPr/>
        </p:nvSpPr>
        <p:spPr bwMode="auto">
          <a:xfrm>
            <a:off x="1158617" y="22236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4" name="Oval 9"/>
          <p:cNvSpPr>
            <a:spLocks noChangeArrowheads="1"/>
          </p:cNvSpPr>
          <p:nvPr/>
        </p:nvSpPr>
        <p:spPr bwMode="auto">
          <a:xfrm>
            <a:off x="1158617" y="26237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5" name="Oval 10"/>
          <p:cNvSpPr>
            <a:spLocks noChangeArrowheads="1"/>
          </p:cNvSpPr>
          <p:nvPr/>
        </p:nvSpPr>
        <p:spPr bwMode="auto">
          <a:xfrm>
            <a:off x="930017" y="29666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6" name="Oval 11"/>
          <p:cNvSpPr>
            <a:spLocks noChangeArrowheads="1"/>
          </p:cNvSpPr>
          <p:nvPr/>
        </p:nvSpPr>
        <p:spPr bwMode="auto">
          <a:xfrm>
            <a:off x="1215767" y="29666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7" name="Oval 12"/>
          <p:cNvSpPr>
            <a:spLocks noChangeArrowheads="1"/>
          </p:cNvSpPr>
          <p:nvPr/>
        </p:nvSpPr>
        <p:spPr bwMode="auto">
          <a:xfrm>
            <a:off x="987167" y="34238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8" name="Oval 13"/>
          <p:cNvSpPr>
            <a:spLocks noChangeArrowheads="1"/>
          </p:cNvSpPr>
          <p:nvPr/>
        </p:nvSpPr>
        <p:spPr bwMode="auto">
          <a:xfrm>
            <a:off x="930017" y="26808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09" name="Oval 14"/>
          <p:cNvSpPr>
            <a:spLocks noChangeArrowheads="1"/>
          </p:cNvSpPr>
          <p:nvPr/>
        </p:nvSpPr>
        <p:spPr bwMode="auto">
          <a:xfrm>
            <a:off x="872867" y="32523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eaLnBrk="1" hangingPunct="1"/>
            <a:endParaRPr lang="en-US" altLang="en-US" b="1">
              <a:latin typeface="Times New Roman" charset="0"/>
            </a:endParaRPr>
          </a:p>
        </p:txBody>
      </p:sp>
      <p:sp>
        <p:nvSpPr>
          <p:cNvPr id="80910" name="Oval 15"/>
          <p:cNvSpPr>
            <a:spLocks noChangeArrowheads="1"/>
          </p:cNvSpPr>
          <p:nvPr/>
        </p:nvSpPr>
        <p:spPr bwMode="auto">
          <a:xfrm>
            <a:off x="1272917" y="25094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1" name="Oval 16"/>
          <p:cNvSpPr>
            <a:spLocks noChangeArrowheads="1"/>
          </p:cNvSpPr>
          <p:nvPr/>
        </p:nvSpPr>
        <p:spPr bwMode="auto">
          <a:xfrm>
            <a:off x="1101467" y="30809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2" name="Oval 17"/>
          <p:cNvSpPr>
            <a:spLocks noChangeArrowheads="1"/>
          </p:cNvSpPr>
          <p:nvPr/>
        </p:nvSpPr>
        <p:spPr bwMode="auto">
          <a:xfrm>
            <a:off x="2301617" y="21665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3" name="Oval 18"/>
          <p:cNvSpPr>
            <a:spLocks noChangeArrowheads="1"/>
          </p:cNvSpPr>
          <p:nvPr/>
        </p:nvSpPr>
        <p:spPr bwMode="auto">
          <a:xfrm>
            <a:off x="2530217" y="22236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4" name="Oval 19"/>
          <p:cNvSpPr>
            <a:spLocks noChangeArrowheads="1"/>
          </p:cNvSpPr>
          <p:nvPr/>
        </p:nvSpPr>
        <p:spPr bwMode="auto">
          <a:xfrm>
            <a:off x="2301617" y="25094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5" name="Oval 20"/>
          <p:cNvSpPr>
            <a:spLocks noChangeArrowheads="1"/>
          </p:cNvSpPr>
          <p:nvPr/>
        </p:nvSpPr>
        <p:spPr bwMode="auto">
          <a:xfrm>
            <a:off x="2587367" y="26237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6" name="Oval 21"/>
          <p:cNvSpPr>
            <a:spLocks noChangeArrowheads="1"/>
          </p:cNvSpPr>
          <p:nvPr/>
        </p:nvSpPr>
        <p:spPr bwMode="auto">
          <a:xfrm>
            <a:off x="2358767" y="27951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7" name="Oval 22"/>
          <p:cNvSpPr>
            <a:spLocks noChangeArrowheads="1"/>
          </p:cNvSpPr>
          <p:nvPr/>
        </p:nvSpPr>
        <p:spPr bwMode="auto">
          <a:xfrm>
            <a:off x="2530217" y="30237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8" name="Oval 23"/>
          <p:cNvSpPr>
            <a:spLocks noChangeArrowheads="1"/>
          </p:cNvSpPr>
          <p:nvPr/>
        </p:nvSpPr>
        <p:spPr bwMode="auto">
          <a:xfrm>
            <a:off x="2530217" y="325239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19" name="Oval 24"/>
          <p:cNvSpPr>
            <a:spLocks noChangeArrowheads="1"/>
          </p:cNvSpPr>
          <p:nvPr/>
        </p:nvSpPr>
        <p:spPr bwMode="auto">
          <a:xfrm>
            <a:off x="2358767" y="31952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20" name="Oval 25"/>
          <p:cNvSpPr>
            <a:spLocks noChangeArrowheads="1"/>
          </p:cNvSpPr>
          <p:nvPr/>
        </p:nvSpPr>
        <p:spPr bwMode="auto">
          <a:xfrm>
            <a:off x="2358767" y="3538146"/>
            <a:ext cx="57150" cy="57150"/>
          </a:xfrm>
          <a:prstGeom prst="ellipse">
            <a:avLst/>
          </a:prstGeom>
          <a:solidFill>
            <a:srgbClr val="000000"/>
          </a:solidFill>
          <a:ln w="9525">
            <a:solidFill>
              <a:schemeClr val="tx1"/>
            </a:solidFill>
            <a:miter lim="800000"/>
            <a:headEnd/>
            <a:tailEnd/>
          </a:ln>
        </p:spPr>
        <p:txBody>
          <a:bodyPr wrap="none" lIns="91438" tIns="45719" rIns="91438" bIns="45719" anchor="ct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endParaRPr lang="en-US" altLang="en-US">
              <a:latin typeface="Times New Roman" charset="0"/>
            </a:endParaRPr>
          </a:p>
        </p:txBody>
      </p:sp>
      <p:sp>
        <p:nvSpPr>
          <p:cNvPr id="80921" name="Line 26"/>
          <p:cNvSpPr>
            <a:spLocks noChangeShapeType="1"/>
          </p:cNvSpPr>
          <p:nvPr/>
        </p:nvSpPr>
        <p:spPr bwMode="auto">
          <a:xfrm>
            <a:off x="1444367" y="2109396"/>
            <a:ext cx="0" cy="148590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2" name="Line 27"/>
          <p:cNvSpPr>
            <a:spLocks noChangeShapeType="1"/>
          </p:cNvSpPr>
          <p:nvPr/>
        </p:nvSpPr>
        <p:spPr bwMode="auto">
          <a:xfrm flipH="1">
            <a:off x="815717" y="3595296"/>
            <a:ext cx="628650" cy="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3" name="Line 28"/>
          <p:cNvSpPr>
            <a:spLocks noChangeShapeType="1"/>
          </p:cNvSpPr>
          <p:nvPr/>
        </p:nvSpPr>
        <p:spPr bwMode="auto">
          <a:xfrm flipV="1">
            <a:off x="815717" y="2109396"/>
            <a:ext cx="0" cy="148590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4" name="Line 29"/>
          <p:cNvSpPr>
            <a:spLocks noChangeShapeType="1"/>
          </p:cNvSpPr>
          <p:nvPr/>
        </p:nvSpPr>
        <p:spPr bwMode="auto">
          <a:xfrm>
            <a:off x="2244467" y="2109396"/>
            <a:ext cx="457200" cy="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5" name="Line 30"/>
          <p:cNvSpPr>
            <a:spLocks noChangeShapeType="1"/>
          </p:cNvSpPr>
          <p:nvPr/>
        </p:nvSpPr>
        <p:spPr bwMode="auto">
          <a:xfrm>
            <a:off x="2701667" y="2109396"/>
            <a:ext cx="0" cy="154305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6" name="Line 31"/>
          <p:cNvSpPr>
            <a:spLocks noChangeShapeType="1"/>
          </p:cNvSpPr>
          <p:nvPr/>
        </p:nvSpPr>
        <p:spPr bwMode="auto">
          <a:xfrm flipH="1">
            <a:off x="2244467" y="3652446"/>
            <a:ext cx="457200" cy="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7" name="Line 32"/>
          <p:cNvSpPr>
            <a:spLocks noChangeShapeType="1"/>
          </p:cNvSpPr>
          <p:nvPr/>
        </p:nvSpPr>
        <p:spPr bwMode="auto">
          <a:xfrm flipV="1">
            <a:off x="2244467" y="2109396"/>
            <a:ext cx="0" cy="154305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80928" name="Line 33"/>
          <p:cNvSpPr>
            <a:spLocks noChangeShapeType="1"/>
          </p:cNvSpPr>
          <p:nvPr/>
        </p:nvSpPr>
        <p:spPr bwMode="auto">
          <a:xfrm>
            <a:off x="815717" y="2109396"/>
            <a:ext cx="628650" cy="0"/>
          </a:xfrm>
          <a:prstGeom prst="line">
            <a:avLst/>
          </a:prstGeom>
          <a:noFill/>
          <a:ln w="9525">
            <a:solidFill>
              <a:srgbClr val="800000"/>
            </a:solidFill>
            <a:miter lim="800000"/>
            <a:headEnd/>
            <a:tailEnd/>
          </a:ln>
          <a:extLst>
            <a:ext uri="{909E8E84-426E-40DD-AFC4-6F175D3DCCD1}">
              <a14:hiddenFill xmlns:a14="http://schemas.microsoft.com/office/drawing/2010/main">
                <a:noFill/>
              </a14:hiddenFill>
            </a:ext>
          </a:extLst>
        </p:spPr>
        <p:txBody>
          <a:bodyPr wrap="none" lIns="91438" tIns="45719" rIns="91438" bIns="45719"/>
          <a:lstStyle/>
          <a:p>
            <a:endParaRPr lang="en-US" sz="1400"/>
          </a:p>
        </p:txBody>
      </p:sp>
      <p:sp>
        <p:nvSpPr>
          <p:cNvPr id="35" name="Text Box 3"/>
          <p:cNvSpPr txBox="1">
            <a:spLocks noChangeArrowheads="1"/>
          </p:cNvSpPr>
          <p:nvPr/>
        </p:nvSpPr>
        <p:spPr bwMode="auto">
          <a:xfrm>
            <a:off x="51401" y="49560"/>
            <a:ext cx="9195993" cy="120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Checking Assumptions: Residual Analysis</a:t>
            </a:r>
          </a:p>
        </p:txBody>
      </p:sp>
      <p:sp>
        <p:nvSpPr>
          <p:cNvPr id="34" name="TextBox 33"/>
          <p:cNvSpPr txBox="1"/>
          <p:nvPr/>
        </p:nvSpPr>
        <p:spPr>
          <a:xfrm>
            <a:off x="3616066" y="2003758"/>
            <a:ext cx="5215489" cy="2031323"/>
          </a:xfrm>
          <a:prstGeom prst="rect">
            <a:avLst/>
          </a:prstGeom>
          <a:solidFill>
            <a:srgbClr val="F8FFF1"/>
          </a:solidFill>
          <a:ln w="38100">
            <a:solidFill>
              <a:schemeClr val="accent3"/>
            </a:solidFill>
          </a:ln>
        </p:spPr>
        <p:txBody>
          <a:bodyPr wrap="square" lIns="91438" tIns="45719" rIns="91438" bIns="45719">
            <a:spAutoFit/>
          </a:bodyPr>
          <a:lstStyle/>
          <a:p>
            <a:pPr marL="342892" indent="-342892">
              <a:buFont typeface="Arial" panose="020B0604020202020204" pitchFamily="34" charset="0"/>
              <a:buChar char="•"/>
              <a:defRPr/>
            </a:pPr>
            <a:r>
              <a:rPr lang="en-US" b="1" dirty="0">
                <a:solidFill>
                  <a:schemeClr val="bg2">
                    <a:lumMod val="25000"/>
                  </a:schemeClr>
                </a:solidFill>
                <a:latin typeface="Helvetica Neue" charset="0"/>
                <a:ea typeface="Helvetica Neue" charset="0"/>
                <a:cs typeface="Helvetica Neue" charset="0"/>
              </a:rPr>
              <a:t>Using residual analysis, we check for uncorrelated errors but not independence.</a:t>
            </a:r>
            <a:br>
              <a:rPr lang="en-US" b="1" dirty="0">
                <a:solidFill>
                  <a:schemeClr val="bg2">
                    <a:lumMod val="25000"/>
                  </a:schemeClr>
                </a:solidFill>
                <a:latin typeface="Helvetica Neue" charset="0"/>
                <a:ea typeface="Helvetica Neue" charset="0"/>
                <a:cs typeface="Helvetica Neue" charset="0"/>
              </a:rPr>
            </a:br>
            <a:endParaRPr lang="en-US" b="1" dirty="0">
              <a:solidFill>
                <a:schemeClr val="bg2">
                  <a:lumMod val="25000"/>
                </a:schemeClr>
              </a:solidFill>
              <a:latin typeface="Helvetica Neue" charset="0"/>
              <a:ea typeface="Helvetica Neue" charset="0"/>
              <a:cs typeface="Helvetica Neue" charset="0"/>
            </a:endParaRPr>
          </a:p>
          <a:p>
            <a:pPr marL="342892" indent="-342892">
              <a:buFont typeface="Arial" panose="020B0604020202020204" pitchFamily="34" charset="0"/>
              <a:buChar char="•"/>
              <a:defRPr/>
            </a:pPr>
            <a:r>
              <a:rPr lang="en-US" b="1" dirty="0">
                <a:solidFill>
                  <a:schemeClr val="bg2">
                    <a:lumMod val="25000"/>
                  </a:schemeClr>
                </a:solidFill>
                <a:latin typeface="Helvetica Neue" charset="0"/>
                <a:ea typeface="Helvetica Neue" charset="0"/>
                <a:cs typeface="Helvetica Neue" charset="0"/>
              </a:rPr>
              <a:t>Independence is a more complicated matter. If the data are from a randomized trial, then independence is established, but most data are from observational studies.</a:t>
            </a:r>
          </a:p>
        </p:txBody>
      </p:sp>
    </p:spTree>
    <p:extLst>
      <p:ext uri="{BB962C8B-B14F-4D97-AF65-F5344CB8AC3E}">
        <p14:creationId xmlns:p14="http://schemas.microsoft.com/office/powerpoint/2010/main" val="15974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693" y="0"/>
            <a:ext cx="5689962" cy="5137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6226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6" name="Rectangle 5"/>
          <p:cNvSpPr>
            <a:spLocks noChangeArrowheads="1"/>
          </p:cNvSpPr>
          <p:nvPr/>
        </p:nvSpPr>
        <p:spPr bwMode="auto">
          <a:xfrm>
            <a:off x="675040" y="1663557"/>
            <a:ext cx="2549295" cy="751740"/>
          </a:xfrm>
          <a:prstGeom prst="rect">
            <a:avLst/>
          </a:prstGeom>
          <a:solidFill>
            <a:schemeClr val="accent5">
              <a:lumMod val="60000"/>
              <a:lumOff val="40000"/>
            </a:schemeClr>
          </a:solidFill>
          <a:ln w="9525">
            <a:solidFill>
              <a:schemeClr val="accent3"/>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defRPr/>
            </a:pPr>
            <a:endParaRPr lang="en-US" altLang="en-US" dirty="0">
              <a:latin typeface="Times New Roman" panose="02020603050405020304" pitchFamily="18" charset="0"/>
            </a:endParaRPr>
          </a:p>
        </p:txBody>
      </p:sp>
      <p:sp>
        <p:nvSpPr>
          <p:cNvPr id="81930" name="Rectangle 6"/>
          <p:cNvSpPr>
            <a:spLocks noChangeArrowheads="1"/>
          </p:cNvSpPr>
          <p:nvPr/>
        </p:nvSpPr>
        <p:spPr bwMode="auto">
          <a:xfrm>
            <a:off x="823388" y="1833617"/>
            <a:ext cx="813039" cy="369330"/>
          </a:xfrm>
          <a:prstGeom prst="rect">
            <a:avLst/>
          </a:prstGeom>
          <a:solidFill>
            <a:schemeClr val="accent5">
              <a:lumMod val="60000"/>
              <a:lumOff val="40000"/>
            </a:schemeClr>
          </a:solidFill>
          <a:ln w="9525">
            <a:noFill/>
            <a:miter lim="800000"/>
            <a:headEnd/>
            <a:tailEnd/>
          </a:ln>
        </p:spPr>
        <p:txBody>
          <a:bodyPr wrap="non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dirty="0">
                <a:solidFill>
                  <a:schemeClr val="bg2">
                    <a:lumMod val="10000"/>
                  </a:schemeClr>
                </a:solidFill>
                <a:latin typeface="Times New Roman" charset="0"/>
              </a:rPr>
              <a:t>x-axis:</a:t>
            </a:r>
          </a:p>
        </p:txBody>
      </p:sp>
      <p:sp>
        <p:nvSpPr>
          <p:cNvPr id="81921" name="Text Box 2"/>
          <p:cNvSpPr txBox="1">
            <a:spLocks noChangeArrowheads="1"/>
          </p:cNvSpPr>
          <p:nvPr/>
        </p:nvSpPr>
        <p:spPr bwMode="auto">
          <a:xfrm>
            <a:off x="203984" y="219504"/>
            <a:ext cx="8736032"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Checking the Assumption of Normality</a:t>
            </a:r>
          </a:p>
        </p:txBody>
      </p:sp>
      <p:sp>
        <p:nvSpPr>
          <p:cNvPr id="81922" name="Rectangle 3"/>
          <p:cNvSpPr>
            <a:spLocks noChangeArrowheads="1"/>
          </p:cNvSpPr>
          <p:nvPr/>
        </p:nvSpPr>
        <p:spPr bwMode="auto">
          <a:xfrm>
            <a:off x="584349" y="930129"/>
            <a:ext cx="6838606" cy="646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r>
              <a:rPr lang="en-US" altLang="en-US" dirty="0">
                <a:latin typeface="+mn-lt"/>
                <a:ea typeface="Helvetica Neue" charset="0"/>
                <a:cs typeface="Helvetica Neue" charset="0"/>
              </a:rPr>
              <a:t>One way to check this assumption in a regression is using a </a:t>
            </a:r>
            <a:r>
              <a:rPr lang="en-US" altLang="en-US" b="1" u="sng" dirty="0">
                <a:solidFill>
                  <a:srgbClr val="993200"/>
                </a:solidFill>
                <a:latin typeface="+mn-lt"/>
                <a:ea typeface="Helvetica Neue" charset="0"/>
                <a:cs typeface="Helvetica Neue" charset="0"/>
              </a:rPr>
              <a:t>Normal Probability Plot</a:t>
            </a:r>
          </a:p>
        </p:txBody>
      </p:sp>
      <p:sp>
        <p:nvSpPr>
          <p:cNvPr id="70663" name="Text Box 7"/>
          <p:cNvSpPr txBox="1">
            <a:spLocks noChangeArrowheads="1"/>
          </p:cNvSpPr>
          <p:nvPr/>
        </p:nvSpPr>
        <p:spPr bwMode="auto">
          <a:xfrm>
            <a:off x="584348" y="3336231"/>
            <a:ext cx="3429000" cy="784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i="1" dirty="0" err="1">
                <a:latin typeface="+mn-lt"/>
              </a:rPr>
              <a:t>r</a:t>
            </a:r>
            <a:r>
              <a:rPr lang="en-US" altLang="en-US" i="1" baseline="-25000" dirty="0" err="1">
                <a:latin typeface="+mn-lt"/>
              </a:rPr>
              <a:t>i</a:t>
            </a:r>
            <a:r>
              <a:rPr lang="en-US" altLang="en-US" dirty="0">
                <a:latin typeface="+mn-lt"/>
              </a:rPr>
              <a:t>  </a:t>
            </a:r>
            <a:r>
              <a:rPr lang="en-US" altLang="en-US" dirty="0">
                <a:latin typeface="+mn-lt"/>
                <a:ea typeface="Helvetica Neue" charset="0"/>
                <a:cs typeface="Helvetica Neue" charset="0"/>
              </a:rPr>
              <a:t>= rank of </a:t>
            </a:r>
            <a:r>
              <a:rPr lang="en-US" altLang="en-US" i="1" dirty="0" err="1">
                <a:latin typeface="+mn-lt"/>
              </a:rPr>
              <a:t>e</a:t>
            </a:r>
            <a:r>
              <a:rPr lang="en-US" altLang="en-US" i="1" baseline="-25000" dirty="0" err="1">
                <a:latin typeface="+mn-lt"/>
              </a:rPr>
              <a:t>i</a:t>
            </a:r>
            <a:r>
              <a:rPr lang="en-US" altLang="en-US" dirty="0">
                <a:latin typeface="+mn-lt"/>
              </a:rPr>
              <a:t> </a:t>
            </a:r>
            <a:r>
              <a:rPr lang="en-US" altLang="en-US" dirty="0">
                <a:latin typeface="+mn-lt"/>
                <a:ea typeface="Helvetica Neue" charset="0"/>
                <a:cs typeface="Helvetica Neue" charset="0"/>
              </a:rPr>
              <a:t>(between 1, n)</a:t>
            </a:r>
          </a:p>
          <a:p>
            <a:pPr>
              <a:spcBef>
                <a:spcPct val="50000"/>
              </a:spcBef>
            </a:pPr>
            <a:r>
              <a:rPr lang="en-US" altLang="en-US" dirty="0">
                <a:latin typeface="+mn-lt"/>
              </a:rPr>
              <a:t>F </a:t>
            </a:r>
            <a:r>
              <a:rPr lang="en-US" altLang="en-US" dirty="0">
                <a:latin typeface="+mn-lt"/>
                <a:ea typeface="Helvetica Neue" charset="0"/>
                <a:cs typeface="Helvetica Neue" charset="0"/>
              </a:rPr>
              <a:t>= CDF of Normal Distribution</a:t>
            </a:r>
          </a:p>
        </p:txBody>
      </p:sp>
      <p:sp>
        <p:nvSpPr>
          <p:cNvPr id="12" name="Rectangle 11"/>
          <p:cNvSpPr/>
          <p:nvPr/>
        </p:nvSpPr>
        <p:spPr>
          <a:xfrm>
            <a:off x="3861744" y="1335823"/>
            <a:ext cx="4940431" cy="1477325"/>
          </a:xfrm>
          <a:prstGeom prst="rect">
            <a:avLst/>
          </a:prstGeom>
        </p:spPr>
        <p:txBody>
          <a:bodyPr wrap="square" lIns="91438" tIns="45719" rIns="91438" bIns="45719">
            <a:spAutoFit/>
          </a:bodyPr>
          <a:lstStyle/>
          <a:p>
            <a:pPr marL="285743" indent="-285743">
              <a:buClr>
                <a:srgbClr val="EEB211"/>
              </a:buClr>
              <a:buFont typeface="Wingdings" charset="2"/>
              <a:buChar char="ü"/>
              <a:defRPr/>
            </a:pPr>
            <a:r>
              <a:rPr lang="en-US" dirty="0">
                <a:ea typeface="Helvetica Neue" charset="0"/>
                <a:cs typeface="Helvetica Neue" charset="0"/>
              </a:rPr>
              <a:t>Let the software do this for you!</a:t>
            </a:r>
          </a:p>
          <a:p>
            <a:pPr marL="285743" indent="-285743">
              <a:buClr>
                <a:srgbClr val="EEB211"/>
              </a:buClr>
              <a:buFont typeface="Wingdings" charset="2"/>
              <a:buChar char="ü"/>
              <a:defRPr/>
            </a:pPr>
            <a:r>
              <a:rPr lang="en-US" dirty="0">
                <a:ea typeface="Helvetica Neue" charset="0"/>
                <a:cs typeface="Helvetica Neue" charset="0"/>
              </a:rPr>
              <a:t>A straight line in normal probability plot implies assumption of normality is valid</a:t>
            </a:r>
          </a:p>
          <a:p>
            <a:pPr marL="285743" indent="-285743">
              <a:buClr>
                <a:srgbClr val="EEB211"/>
              </a:buClr>
              <a:buFont typeface="Wingdings" charset="2"/>
              <a:buChar char="ü"/>
              <a:defRPr/>
            </a:pPr>
            <a:r>
              <a:rPr lang="en-US" b="1" dirty="0" err="1">
                <a:solidFill>
                  <a:srgbClr val="993200"/>
                </a:solidFill>
                <a:ea typeface="Helvetica Neue" charset="0"/>
                <a:cs typeface="Helvetica Neue" charset="0"/>
              </a:rPr>
              <a:t>Curviture</a:t>
            </a:r>
            <a:r>
              <a:rPr lang="en-US" b="1" dirty="0">
                <a:ea typeface="Helvetica Neue" charset="0"/>
                <a:cs typeface="Helvetica Neue" charset="0"/>
              </a:rPr>
              <a:t> </a:t>
            </a:r>
            <a:r>
              <a:rPr lang="en-US" dirty="0">
                <a:solidFill>
                  <a:schemeClr val="accent6">
                    <a:lumMod val="75000"/>
                  </a:schemeClr>
                </a:solidFill>
                <a:ea typeface="Helvetica Neue" charset="0"/>
                <a:cs typeface="Helvetica Neue" charset="0"/>
              </a:rPr>
              <a:t>(especially at the ends) </a:t>
            </a:r>
            <a:r>
              <a:rPr lang="en-US" dirty="0">
                <a:ea typeface="Helvetica Neue" charset="0"/>
                <a:cs typeface="Helvetica Neue" charset="0"/>
              </a:rPr>
              <a:t>shows non-normality</a:t>
            </a:r>
          </a:p>
        </p:txBody>
      </p:sp>
      <p:graphicFrame>
        <p:nvGraphicFramePr>
          <p:cNvPr id="13" name="Object 10"/>
          <p:cNvGraphicFramePr>
            <a:graphicFrameLocks noChangeAspect="1"/>
          </p:cNvGraphicFramePr>
          <p:nvPr>
            <p:extLst>
              <p:ext uri="{D42A27DB-BD31-4B8C-83A1-F6EECF244321}">
                <p14:modId xmlns:p14="http://schemas.microsoft.com/office/powerpoint/2010/main" val="2984286456"/>
              </p:ext>
            </p:extLst>
          </p:nvPr>
        </p:nvGraphicFramePr>
        <p:xfrm>
          <a:off x="1691176" y="1745720"/>
          <a:ext cx="1314450" cy="639366"/>
        </p:xfrm>
        <a:graphic>
          <a:graphicData uri="http://schemas.openxmlformats.org/presentationml/2006/ole">
            <mc:AlternateContent xmlns:mc="http://schemas.openxmlformats.org/markup-compatibility/2006">
              <mc:Choice xmlns:v="urn:schemas-microsoft-com:vml" Requires="v">
                <p:oleObj name="Equation" r:id="rId3" imgW="888614" imgH="431613" progId="Equation.3">
                  <p:embed/>
                </p:oleObj>
              </mc:Choice>
              <mc:Fallback>
                <p:oleObj name="Equation" r:id="rId3" imgW="888614" imgH="431613" progId="Equation.3">
                  <p:embed/>
                  <p:pic>
                    <p:nvPicPr>
                      <p:cNvPr id="13"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176" y="1745720"/>
                        <a:ext cx="1314450" cy="639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nvGrpSpPr>
          <p:cNvPr id="14" name="Group 4">
            <a:extLst>
              <a:ext uri="{FF2B5EF4-FFF2-40B4-BE49-F238E27FC236}">
                <a16:creationId xmlns:a16="http://schemas.microsoft.com/office/drawing/2014/main" id="{CC6E5094-72FC-488D-87D7-539E6D85F204}"/>
              </a:ext>
            </a:extLst>
          </p:cNvPr>
          <p:cNvGrpSpPr>
            <a:grpSpLocks/>
          </p:cNvGrpSpPr>
          <p:nvPr/>
        </p:nvGrpSpPr>
        <p:grpSpPr bwMode="auto">
          <a:xfrm>
            <a:off x="675040" y="2411497"/>
            <a:ext cx="2549295" cy="751740"/>
            <a:chOff x="1518" y="2256"/>
            <a:chExt cx="2793" cy="480"/>
          </a:xfrm>
          <a:solidFill>
            <a:srgbClr val="F8FFF1"/>
          </a:solidFill>
        </p:grpSpPr>
        <p:sp>
          <p:nvSpPr>
            <p:cNvPr id="15" name="Rectangle 5">
              <a:extLst>
                <a:ext uri="{FF2B5EF4-FFF2-40B4-BE49-F238E27FC236}">
                  <a16:creationId xmlns:a16="http://schemas.microsoft.com/office/drawing/2014/main" id="{745FF9D4-D9C9-4E58-8974-A2407962E47D}"/>
                </a:ext>
              </a:extLst>
            </p:cNvPr>
            <p:cNvSpPr>
              <a:spLocks noChangeArrowheads="1"/>
            </p:cNvSpPr>
            <p:nvPr/>
          </p:nvSpPr>
          <p:spPr bwMode="auto">
            <a:xfrm>
              <a:off x="1518" y="2256"/>
              <a:ext cx="2793" cy="480"/>
            </a:xfrm>
            <a:prstGeom prst="rect">
              <a:avLst/>
            </a:prstGeom>
            <a:grpFill/>
            <a:ln w="9525">
              <a:solidFill>
                <a:schemeClr val="accent3"/>
              </a:solidFill>
              <a:miter lim="800000"/>
              <a:headEnd/>
              <a:tailEnd/>
            </a:ln>
          </p:spPr>
          <p:txBody>
            <a:bodyPr wrap="none"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defRPr/>
              </a:pPr>
              <a:endParaRPr lang="en-US" altLang="en-US" dirty="0">
                <a:latin typeface="Times New Roman" panose="02020603050405020304" pitchFamily="18" charset="0"/>
              </a:endParaRPr>
            </a:p>
          </p:txBody>
        </p:sp>
        <p:sp>
          <p:nvSpPr>
            <p:cNvPr id="16" name="Rectangle 6">
              <a:extLst>
                <a:ext uri="{FF2B5EF4-FFF2-40B4-BE49-F238E27FC236}">
                  <a16:creationId xmlns:a16="http://schemas.microsoft.com/office/drawing/2014/main" id="{5E52C9D9-E3F5-4148-9EA8-62C0056650FE}"/>
                </a:ext>
              </a:extLst>
            </p:cNvPr>
            <p:cNvSpPr>
              <a:spLocks noChangeArrowheads="1"/>
            </p:cNvSpPr>
            <p:nvPr/>
          </p:nvSpPr>
          <p:spPr bwMode="auto">
            <a:xfrm>
              <a:off x="1681" y="2369"/>
              <a:ext cx="1258" cy="255"/>
            </a:xfrm>
            <a:prstGeom prst="rect">
              <a:avLst/>
            </a:prstGeom>
            <a:grpFill/>
            <a:ln w="9525">
              <a:noFill/>
              <a:miter lim="800000"/>
              <a:headEnd/>
              <a:tailEnd/>
            </a:ln>
          </p:spPr>
          <p:txBody>
            <a:bodyPr wrap="none">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spcBef>
                  <a:spcPct val="50000"/>
                </a:spcBef>
              </a:pPr>
              <a:r>
                <a:rPr lang="en-US" altLang="en-US" dirty="0">
                  <a:solidFill>
                    <a:schemeClr val="bg2">
                      <a:lumMod val="10000"/>
                    </a:schemeClr>
                  </a:solidFill>
                  <a:latin typeface="Times New Roman" charset="0"/>
                </a:rPr>
                <a:t>y-axis:   </a:t>
              </a:r>
              <a:r>
                <a:rPr lang="en-US" altLang="en-US" sz="2000" i="1" dirty="0" err="1">
                  <a:latin typeface="Times New Roman" charset="0"/>
                </a:rPr>
                <a:t>e</a:t>
              </a:r>
              <a:r>
                <a:rPr lang="en-US" altLang="en-US" sz="2000" i="1" baseline="-25000" dirty="0" err="1">
                  <a:latin typeface="Times New Roman" charset="0"/>
                </a:rPr>
                <a:t>i</a:t>
              </a:r>
              <a:endParaRPr lang="en-US" altLang="en-US" sz="2000" dirty="0">
                <a:solidFill>
                  <a:schemeClr val="bg2">
                    <a:lumMod val="10000"/>
                  </a:schemeClr>
                </a:solidFill>
                <a:latin typeface="Times New Roman" charset="0"/>
              </a:endParaRPr>
            </a:p>
          </p:txBody>
        </p:sp>
      </p:grpSp>
      <p:pic>
        <p:nvPicPr>
          <p:cNvPr id="922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393" y="2751299"/>
            <a:ext cx="3061607" cy="188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1018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663"/>
                                        </p:tgtEl>
                                        <p:attrNameLst>
                                          <p:attrName>style.visibility</p:attrName>
                                        </p:attrNameLst>
                                      </p:cBhvr>
                                      <p:to>
                                        <p:strVal val="visible"/>
                                      </p:to>
                                    </p:set>
                                    <p:anim calcmode="lin" valueType="num">
                                      <p:cBhvr additive="base">
                                        <p:cTn id="7" dur="500" fill="hold"/>
                                        <p:tgtEl>
                                          <p:spTgt spid="70663"/>
                                        </p:tgtEl>
                                        <p:attrNameLst>
                                          <p:attrName>ppt_x</p:attrName>
                                        </p:attrNameLst>
                                      </p:cBhvr>
                                      <p:tavLst>
                                        <p:tav tm="0">
                                          <p:val>
                                            <p:strVal val="0-#ppt_w/2"/>
                                          </p:val>
                                        </p:tav>
                                        <p:tav tm="100000">
                                          <p:val>
                                            <p:strVal val="#ppt_x"/>
                                          </p:val>
                                        </p:tav>
                                      </p:tavLst>
                                    </p:anim>
                                    <p:anim calcmode="lin" valueType="num">
                                      <p:cBhvr additive="base">
                                        <p:cTn id="8" dur="500" fill="hold"/>
                                        <p:tgtEl>
                                          <p:spTgt spid="706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3" grpId="0" autoUpdateAnimBg="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5" y="103289"/>
            <a:ext cx="8759661" cy="4462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5457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ext Box 2"/>
          <p:cNvSpPr txBox="1">
            <a:spLocks noChangeArrowheads="1"/>
          </p:cNvSpPr>
          <p:nvPr/>
        </p:nvSpPr>
        <p:spPr bwMode="auto">
          <a:xfrm>
            <a:off x="709726" y="128430"/>
            <a:ext cx="7724548" cy="64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Vitesse" charset="0"/>
                <a:ea typeface="Vitesse" charset="0"/>
                <a:cs typeface="Vitesse" charset="0"/>
              </a:rPr>
              <a:t>Checking the Assumption of Normality</a:t>
            </a:r>
          </a:p>
        </p:txBody>
      </p:sp>
      <p:sp>
        <p:nvSpPr>
          <p:cNvPr id="83970" name="Rectangle 3"/>
          <p:cNvSpPr>
            <a:spLocks noChangeArrowheads="1"/>
          </p:cNvSpPr>
          <p:nvPr/>
        </p:nvSpPr>
        <p:spPr bwMode="auto">
          <a:xfrm>
            <a:off x="3705435" y="1625604"/>
            <a:ext cx="4720297" cy="36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nchor="t">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endParaRPr lang="en-US" altLang="en-US">
              <a:latin typeface="Times New Roman" charset="0"/>
            </a:endParaRPr>
          </a:p>
        </p:txBody>
      </p:sp>
      <p:sp>
        <p:nvSpPr>
          <p:cNvPr id="55" name="Text Box 4"/>
          <p:cNvSpPr txBox="1">
            <a:spLocks noChangeArrowheads="1"/>
          </p:cNvSpPr>
          <p:nvPr/>
        </p:nvSpPr>
        <p:spPr bwMode="auto">
          <a:xfrm>
            <a:off x="3522495" y="1704306"/>
            <a:ext cx="4903237" cy="2446822"/>
          </a:xfrm>
          <a:prstGeom prst="rect">
            <a:avLst/>
          </a:prstGeom>
          <a:noFill/>
          <a:ln w="9525">
            <a:noFill/>
            <a:miter lim="800000"/>
            <a:headEnd/>
            <a:tailEnd/>
          </a:ln>
          <a:effectLst/>
        </p:spPr>
        <p:txBody>
          <a:bodyPr wrap="square" lIns="91438" tIns="45719" rIns="91438" bIns="45719" anchor="t">
            <a:spAutoFit/>
          </a:bodyPr>
          <a:lstStyle/>
          <a:p>
            <a:pPr>
              <a:defRPr/>
            </a:pPr>
            <a:r>
              <a:rPr lang="en-US" dirty="0">
                <a:effectLst>
                  <a:outerShdw blurRad="38100" dist="38100" dir="2700000" algn="tl">
                    <a:srgbClr val="C0C0C0"/>
                  </a:outerShdw>
                </a:effectLst>
              </a:rPr>
              <a:t>A complementary approach to check for the normality assumption is by plotting the </a:t>
            </a:r>
            <a:r>
              <a:rPr lang="en-US" b="1" dirty="0">
                <a:effectLst>
                  <a:outerShdw blurRad="38100" dist="38100" dir="2700000" algn="tl">
                    <a:srgbClr val="C0C0C0"/>
                  </a:outerShdw>
                </a:effectLst>
              </a:rPr>
              <a:t>histogram </a:t>
            </a:r>
            <a:r>
              <a:rPr lang="en-US" dirty="0">
                <a:effectLst>
                  <a:outerShdw blurRad="38100" dist="38100" dir="2700000" algn="tl">
                    <a:srgbClr val="C0C0C0"/>
                  </a:outerShdw>
                </a:effectLst>
              </a:rPr>
              <a:t>of the </a:t>
            </a:r>
            <a:r>
              <a:rPr lang="en-US" i="1" dirty="0">
                <a:solidFill>
                  <a:srgbClr val="FF0000"/>
                </a:solidFill>
                <a:effectLst>
                  <a:outerShdw blurRad="38100" dist="38100" dir="2700000" algn="tl">
                    <a:srgbClr val="C0C0C0"/>
                  </a:outerShdw>
                </a:effectLst>
              </a:rPr>
              <a:t>residuals</a:t>
            </a:r>
          </a:p>
          <a:p>
            <a:pPr>
              <a:defRPr/>
            </a:pPr>
            <a:endParaRPr lang="en-US" dirty="0">
              <a:solidFill>
                <a:srgbClr val="000000"/>
              </a:solidFill>
              <a:effectLst>
                <a:outerShdw blurRad="38100" dist="38100" dir="2700000" algn="tl">
                  <a:srgbClr val="C0C0C0"/>
                </a:outerShdw>
              </a:effectLst>
            </a:endParaRPr>
          </a:p>
          <a:p>
            <a:pPr>
              <a:spcBef>
                <a:spcPct val="50000"/>
              </a:spcBef>
              <a:defRPr/>
            </a:pPr>
            <a:r>
              <a:rPr lang="en-US" b="1" dirty="0">
                <a:solidFill>
                  <a:schemeClr val="accent6">
                    <a:lumMod val="50000"/>
                  </a:schemeClr>
                </a:solidFill>
                <a:ea typeface="Helvetica Neue" charset="0"/>
                <a:cs typeface="Helvetica Neue" charset="0"/>
              </a:rPr>
              <a:t>Normality Assumption:</a:t>
            </a:r>
          </a:p>
          <a:p>
            <a:pPr>
              <a:defRPr/>
            </a:pPr>
            <a:r>
              <a:rPr lang="en-US" dirty="0"/>
              <a:t>The residuals should have an approximately symmetric distribution, unimodal, and with no gaps in the data. </a:t>
            </a:r>
          </a:p>
        </p:txBody>
      </p:sp>
      <p:pic>
        <p:nvPicPr>
          <p:cNvPr id="2" name="Picture 1" descr="chart2 (1).png"/>
          <p:cNvPicPr>
            <a:picLocks noChangeAspect="1"/>
          </p:cNvPicPr>
          <p:nvPr/>
        </p:nvPicPr>
        <p:blipFill>
          <a:blip r:embed="rId3"/>
          <a:stretch>
            <a:fillRect/>
          </a:stretch>
        </p:blipFill>
        <p:spPr>
          <a:xfrm>
            <a:off x="845819" y="957639"/>
            <a:ext cx="2151219" cy="3348457"/>
          </a:xfrm>
          <a:prstGeom prst="rect">
            <a:avLst/>
          </a:prstGeom>
        </p:spPr>
      </p:pic>
    </p:spTree>
    <p:extLst>
      <p:ext uri="{BB962C8B-B14F-4D97-AF65-F5344CB8AC3E}">
        <p14:creationId xmlns:p14="http://schemas.microsoft.com/office/powerpoint/2010/main" val="1504180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p:cNvSpPr txBox="1">
            <a:spLocks noChangeArrowheads="1"/>
          </p:cNvSpPr>
          <p:nvPr/>
        </p:nvSpPr>
        <p:spPr bwMode="auto">
          <a:xfrm>
            <a:off x="1055266" y="170744"/>
            <a:ext cx="70334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Variable Transformation</a:t>
            </a:r>
          </a:p>
        </p:txBody>
      </p:sp>
      <p:sp>
        <p:nvSpPr>
          <p:cNvPr id="75779" name="Text Box 3"/>
          <p:cNvSpPr txBox="1">
            <a:spLocks noChangeArrowheads="1"/>
          </p:cNvSpPr>
          <p:nvPr/>
        </p:nvSpPr>
        <p:spPr bwMode="auto">
          <a:xfrm>
            <a:off x="569409" y="1256809"/>
            <a:ext cx="7227823" cy="3139318"/>
          </a:xfrm>
          <a:prstGeom prst="rect">
            <a:avLst/>
          </a:prstGeom>
          <a:noFill/>
          <a:ln w="9525">
            <a:noFill/>
            <a:miter lim="800000"/>
            <a:headEnd/>
            <a:tailEnd/>
          </a:ln>
          <a:effectLst/>
        </p:spPr>
        <p:txBody>
          <a:bodyPr wrap="square" lIns="91438" tIns="45719" rIns="91438" bIns="45719">
            <a:spAutoFit/>
          </a:bodyPr>
          <a:lstStyle/>
          <a:p>
            <a:pPr marL="342892" indent="-342892">
              <a:buClr>
                <a:srgbClr val="EEB211"/>
              </a:buClr>
              <a:buFont typeface="Wingdings" charset="2"/>
              <a:buChar char="Ø"/>
              <a:defRPr/>
            </a:pPr>
            <a:r>
              <a:rPr lang="en-US" dirty="0">
                <a:solidFill>
                  <a:schemeClr val="accent6">
                    <a:lumMod val="50000"/>
                  </a:schemeClr>
                </a:solidFill>
                <a:ea typeface="Helvetica Neue" charset="0"/>
                <a:cs typeface="Helvetica Neue" charset="0"/>
              </a:rPr>
              <a:t>If the model fit is inadequate, it does not mean that a regression is not useful.</a:t>
            </a:r>
            <a:br>
              <a:rPr lang="en-US" dirty="0">
                <a:ea typeface="Helvetica Neue" charset="0"/>
                <a:cs typeface="Helvetica Neue" charset="0"/>
              </a:rPr>
            </a:br>
            <a:endParaRPr lang="en-US" dirty="0">
              <a:ea typeface="Helvetica Neue" charset="0"/>
              <a:cs typeface="Helvetica Neue" charset="0"/>
            </a:endParaRPr>
          </a:p>
          <a:p>
            <a:pPr marL="342892" indent="-342892">
              <a:buClr>
                <a:srgbClr val="EEB211"/>
              </a:buClr>
              <a:buFont typeface="Wingdings" charset="2"/>
              <a:buChar char="Ø"/>
              <a:defRPr/>
            </a:pPr>
            <a:r>
              <a:rPr lang="en-US" dirty="0">
                <a:ea typeface="Helvetica Neue" charset="0"/>
                <a:cs typeface="Helvetica Neue" charset="0"/>
              </a:rPr>
              <a:t>One problem might be that the relationship between </a:t>
            </a:r>
            <a:r>
              <a:rPr lang="en-US" b="1" dirty="0">
                <a:ea typeface="Helvetica Neue" charset="0"/>
                <a:cs typeface="Helvetica Neue" charset="0"/>
              </a:rPr>
              <a:t>X</a:t>
            </a:r>
            <a:r>
              <a:rPr lang="en-US" dirty="0">
                <a:ea typeface="Helvetica Neue" charset="0"/>
                <a:cs typeface="Helvetica Neue" charset="0"/>
              </a:rPr>
              <a:t> and </a:t>
            </a:r>
            <a:r>
              <a:rPr lang="en-US" b="1" dirty="0">
                <a:ea typeface="Helvetica Neue" charset="0"/>
                <a:cs typeface="Helvetica Neue" charset="0"/>
              </a:rPr>
              <a:t>Y </a:t>
            </a:r>
            <a:r>
              <a:rPr lang="en-US" dirty="0">
                <a:ea typeface="Helvetica Neue" charset="0"/>
                <a:cs typeface="Helvetica Neue" charset="0"/>
              </a:rPr>
              <a:t>is </a:t>
            </a:r>
            <a:r>
              <a:rPr lang="en-US" i="1" dirty="0">
                <a:solidFill>
                  <a:srgbClr val="993200"/>
                </a:solidFill>
                <a:effectLst>
                  <a:outerShdw blurRad="38100" dist="38100" dir="2700000" algn="tl">
                    <a:srgbClr val="C0C0C0"/>
                  </a:outerShdw>
                </a:effectLst>
                <a:ea typeface="Helvetica Neue" charset="0"/>
                <a:cs typeface="Helvetica Neue" charset="0"/>
              </a:rPr>
              <a:t>not exactly linear</a:t>
            </a:r>
            <a:r>
              <a:rPr lang="en-US" dirty="0">
                <a:solidFill>
                  <a:srgbClr val="993200"/>
                </a:solidFill>
                <a:ea typeface="Helvetica Neue" charset="0"/>
                <a:cs typeface="Helvetica Neue" charset="0"/>
              </a:rPr>
              <a:t>.</a:t>
            </a:r>
            <a:br>
              <a:rPr lang="en-US" dirty="0">
                <a:ea typeface="Helvetica Neue" charset="0"/>
                <a:cs typeface="Helvetica Neue" charset="0"/>
              </a:rPr>
            </a:br>
            <a:endParaRPr lang="en-US" dirty="0">
              <a:ea typeface="Helvetica Neue" charset="0"/>
              <a:cs typeface="Helvetica Neue" charset="0"/>
            </a:endParaRPr>
          </a:p>
          <a:p>
            <a:pPr marL="342892" indent="-342892">
              <a:buClr>
                <a:srgbClr val="EEB211"/>
              </a:buClr>
              <a:buFont typeface="Wingdings" charset="2"/>
              <a:buChar char="Ø"/>
              <a:defRPr/>
            </a:pPr>
            <a:r>
              <a:rPr lang="en-US" dirty="0">
                <a:ea typeface="Helvetica Neue" charset="0"/>
                <a:cs typeface="Helvetica Neue" charset="0"/>
              </a:rPr>
              <a:t>To model the </a:t>
            </a:r>
            <a:r>
              <a:rPr lang="en-US" b="1" dirty="0">
                <a:ea typeface="Helvetica Neue" charset="0"/>
                <a:cs typeface="Helvetica Neue" charset="0"/>
              </a:rPr>
              <a:t>nonlinear relationship</a:t>
            </a:r>
            <a:r>
              <a:rPr lang="en-US" dirty="0">
                <a:ea typeface="Helvetica Neue" charset="0"/>
                <a:cs typeface="Helvetica Neue" charset="0"/>
              </a:rPr>
              <a:t>, we can transform </a:t>
            </a:r>
            <a:r>
              <a:rPr lang="en-US" b="1" dirty="0">
                <a:ea typeface="Helvetica Neue" charset="0"/>
                <a:cs typeface="Helvetica Neue" charset="0"/>
              </a:rPr>
              <a:t>X</a:t>
            </a:r>
            <a:r>
              <a:rPr lang="en-US" dirty="0">
                <a:ea typeface="Helvetica Neue" charset="0"/>
                <a:cs typeface="Helvetica Neue" charset="0"/>
              </a:rPr>
              <a:t> by some nonlinear function such as:</a:t>
            </a:r>
          </a:p>
          <a:p>
            <a:pPr marL="342892" indent="-342892">
              <a:defRPr/>
            </a:pPr>
            <a:endParaRPr lang="en-US" dirty="0"/>
          </a:p>
          <a:p>
            <a:pPr marL="342892" indent="-342892">
              <a:defRPr/>
            </a:pPr>
            <a:endParaRPr lang="en-US" dirty="0"/>
          </a:p>
          <a:p>
            <a:pPr marL="342892" indent="-342892">
              <a:defRPr/>
            </a:pPr>
            <a:endParaRPr lang="en-US" dirty="0"/>
          </a:p>
        </p:txBody>
      </p:sp>
      <p:graphicFrame>
        <p:nvGraphicFramePr>
          <p:cNvPr id="84995" name="Object 4"/>
          <p:cNvGraphicFramePr>
            <a:graphicFrameLocks noChangeAspect="1"/>
          </p:cNvGraphicFramePr>
          <p:nvPr/>
        </p:nvGraphicFramePr>
        <p:xfrm>
          <a:off x="1035266" y="3690920"/>
          <a:ext cx="3314700" cy="448865"/>
        </p:xfrm>
        <a:graphic>
          <a:graphicData uri="http://schemas.openxmlformats.org/presentationml/2006/ole">
            <mc:AlternateContent xmlns:mc="http://schemas.openxmlformats.org/markup-compatibility/2006">
              <mc:Choice xmlns:v="urn:schemas-microsoft-com:vml" Requires="v">
                <p:oleObj name="Equation" r:id="rId2" imgW="1689100" imgH="228600" progId="Equation.3">
                  <p:embed/>
                </p:oleObj>
              </mc:Choice>
              <mc:Fallback>
                <p:oleObj name="Equation" r:id="rId2" imgW="1689100" imgH="228600" progId="Equation.3">
                  <p:embed/>
                  <p:pic>
                    <p:nvPicPr>
                      <p:cNvPr id="8499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266" y="3690920"/>
                        <a:ext cx="3314700" cy="448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592423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ChangeArrowheads="1"/>
          </p:cNvSpPr>
          <p:nvPr/>
        </p:nvSpPr>
        <p:spPr bwMode="auto">
          <a:xfrm>
            <a:off x="1397793" y="156975"/>
            <a:ext cx="63484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Normality Transformations</a:t>
            </a:r>
          </a:p>
        </p:txBody>
      </p:sp>
      <p:sp>
        <p:nvSpPr>
          <p:cNvPr id="86018" name="Text Box 3"/>
          <p:cNvSpPr txBox="1">
            <a:spLocks noChangeArrowheads="1"/>
          </p:cNvSpPr>
          <p:nvPr/>
        </p:nvSpPr>
        <p:spPr bwMode="auto">
          <a:xfrm>
            <a:off x="589958" y="742129"/>
            <a:ext cx="7392755" cy="13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eaLnBrk="1" hangingPunct="1">
              <a:spcBef>
                <a:spcPct val="50000"/>
              </a:spcBef>
            </a:pPr>
            <a:r>
              <a:rPr lang="en-US" altLang="en-US" b="1" u="sng" dirty="0">
                <a:solidFill>
                  <a:schemeClr val="accent6">
                    <a:lumMod val="50000"/>
                  </a:schemeClr>
                </a:solidFill>
                <a:latin typeface="+mn-lt"/>
                <a:ea typeface="Helvetica Neue" charset="0"/>
                <a:cs typeface="Helvetica Neue" charset="0"/>
              </a:rPr>
              <a:t>Problem:</a:t>
            </a:r>
            <a:r>
              <a:rPr lang="en-US" altLang="en-US" b="1" dirty="0">
                <a:solidFill>
                  <a:schemeClr val="accent6">
                    <a:lumMod val="50000"/>
                  </a:schemeClr>
                </a:solidFill>
                <a:latin typeface="+mn-lt"/>
                <a:ea typeface="Helvetica Neue" charset="0"/>
                <a:cs typeface="Helvetica Neue" charset="0"/>
              </a:rPr>
              <a:t> </a:t>
            </a:r>
            <a:r>
              <a:rPr lang="en-US" altLang="en-US" dirty="0">
                <a:latin typeface="+mn-lt"/>
                <a:ea typeface="Helvetica Neue" charset="0"/>
                <a:cs typeface="Helvetica Neue" charset="0"/>
              </a:rPr>
              <a:t>Normality assumption does not hold.</a:t>
            </a:r>
            <a:br>
              <a:rPr lang="en-US" altLang="en-US" dirty="0">
                <a:latin typeface="+mn-lt"/>
                <a:ea typeface="Helvetica Neue" charset="0"/>
                <a:cs typeface="Helvetica Neue" charset="0"/>
              </a:rPr>
            </a:br>
            <a:r>
              <a:rPr lang="en-US" altLang="en-US" b="1" u="sng" dirty="0">
                <a:solidFill>
                  <a:schemeClr val="accent6">
                    <a:lumMod val="50000"/>
                  </a:schemeClr>
                </a:solidFill>
                <a:latin typeface="+mn-lt"/>
                <a:ea typeface="Helvetica Neue" charset="0"/>
                <a:cs typeface="Helvetica Neue" charset="0"/>
              </a:rPr>
              <a:t>Solution:</a:t>
            </a:r>
            <a:r>
              <a:rPr lang="en-US" altLang="en-US" b="1" dirty="0">
                <a:solidFill>
                  <a:schemeClr val="accent6">
                    <a:lumMod val="50000"/>
                  </a:schemeClr>
                </a:solidFill>
                <a:latin typeface="+mn-lt"/>
                <a:ea typeface="Helvetica Neue" charset="0"/>
                <a:cs typeface="Helvetica Neue" charset="0"/>
              </a:rPr>
              <a:t> </a:t>
            </a:r>
            <a:r>
              <a:rPr lang="en-US" altLang="en-US" dirty="0">
                <a:latin typeface="+mn-lt"/>
                <a:ea typeface="Helvetica Neue" charset="0"/>
                <a:cs typeface="Helvetica Neue" charset="0"/>
              </a:rPr>
              <a:t>Transform the response variable from y to y* via</a:t>
            </a:r>
            <a:br>
              <a:rPr lang="en-US" altLang="en-US" dirty="0">
                <a:latin typeface="+mn-lt"/>
              </a:rPr>
            </a:br>
            <a:r>
              <a:rPr lang="en-US" altLang="en-US" dirty="0">
                <a:latin typeface="+mn-lt"/>
              </a:rPr>
              <a:t>			y* = </a:t>
            </a:r>
            <a:r>
              <a:rPr lang="en-US" altLang="en-US" dirty="0" err="1">
                <a:latin typeface="+mn-lt"/>
              </a:rPr>
              <a:t>y</a:t>
            </a:r>
            <a:r>
              <a:rPr lang="en-US" altLang="en-US" baseline="30000" dirty="0" err="1">
                <a:latin typeface="+mn-lt"/>
              </a:rPr>
              <a:t>l</a:t>
            </a:r>
            <a:r>
              <a:rPr lang="en-US" altLang="en-US" baseline="30000" dirty="0">
                <a:latin typeface="+mn-lt"/>
              </a:rPr>
              <a:t>  </a:t>
            </a:r>
            <a:endParaRPr lang="en-US" altLang="en-US" dirty="0">
              <a:latin typeface="+mn-lt"/>
            </a:endParaRPr>
          </a:p>
          <a:p>
            <a:pPr>
              <a:spcBef>
                <a:spcPct val="50000"/>
              </a:spcBef>
            </a:pPr>
            <a:r>
              <a:rPr lang="en-US" altLang="en-US" dirty="0">
                <a:latin typeface="+mn-lt"/>
                <a:ea typeface="Helvetica Neue" charset="0"/>
                <a:cs typeface="Helvetica Neue" charset="0"/>
              </a:rPr>
              <a:t>where the value of </a:t>
            </a:r>
            <a:r>
              <a:rPr lang="el-GR" b="1" dirty="0">
                <a:solidFill>
                  <a:schemeClr val="bg2">
                    <a:lumMod val="10000"/>
                  </a:schemeClr>
                </a:solidFill>
                <a:latin typeface="+mn-lt"/>
                <a:cs typeface="Times New Roman" panose="02020603050405020304" pitchFamily="18" charset="0"/>
              </a:rPr>
              <a:t>λ</a:t>
            </a:r>
            <a:r>
              <a:rPr lang="en-US" altLang="en-US" dirty="0">
                <a:latin typeface="+mn-lt"/>
                <a:ea typeface="Helvetica Neue" charset="0"/>
                <a:cs typeface="Helvetica Neue" charset="0"/>
              </a:rPr>
              <a:t> depends on how Var(Y) changes as X changes.</a:t>
            </a:r>
          </a:p>
        </p:txBody>
      </p:sp>
      <p:sp>
        <p:nvSpPr>
          <p:cNvPr id="7" name="TextBox 6">
            <a:extLst>
              <a:ext uri="{FF2B5EF4-FFF2-40B4-BE49-F238E27FC236}">
                <a16:creationId xmlns:a16="http://schemas.microsoft.com/office/drawing/2014/main" id="{3E20EBC1-A8CF-4DB5-A986-4010F238AE60}"/>
              </a:ext>
            </a:extLst>
          </p:cNvPr>
          <p:cNvSpPr txBox="1"/>
          <p:nvPr/>
        </p:nvSpPr>
        <p:spPr>
          <a:xfrm>
            <a:off x="4615930" y="2356948"/>
            <a:ext cx="4150355" cy="1384993"/>
          </a:xfrm>
          <a:prstGeom prst="rect">
            <a:avLst/>
          </a:prstGeom>
          <a:solidFill>
            <a:srgbClr val="F8FFF1"/>
          </a:solidFill>
          <a:ln w="38100">
            <a:solidFill>
              <a:schemeClr val="accent3"/>
            </a:solidFill>
          </a:ln>
        </p:spPr>
        <p:txBody>
          <a:bodyPr wrap="square" lIns="91438" tIns="45719" rIns="91438" bIns="45719">
            <a:spAutoFit/>
          </a:bodyPr>
          <a:lstStyle/>
          <a:p>
            <a:pPr>
              <a:defRPr/>
            </a:pPr>
            <a:r>
              <a:rPr lang="en-US" sz="2100" b="1" dirty="0">
                <a:solidFill>
                  <a:schemeClr val="bg2">
                    <a:lumMod val="10000"/>
                  </a:schemeClr>
                </a:solidFill>
                <a:latin typeface="Helvetica Neue" charset="0"/>
                <a:ea typeface="Helvetica Neue" charset="0"/>
                <a:cs typeface="Helvetica Neue" charset="0"/>
              </a:rPr>
              <a:t>This is called Box-Cox Transformation: The parameter </a:t>
            </a:r>
            <a:r>
              <a:rPr lang="el-GR" sz="2100" b="1" dirty="0">
                <a:solidFill>
                  <a:schemeClr val="bg2">
                    <a:lumMod val="10000"/>
                  </a:schemeClr>
                </a:solidFill>
                <a:latin typeface="Times New Roman" panose="02020603050405020304" pitchFamily="18" charset="0"/>
                <a:cs typeface="Times New Roman" panose="02020603050405020304" pitchFamily="18" charset="0"/>
              </a:rPr>
              <a:t>λ</a:t>
            </a:r>
            <a:r>
              <a:rPr lang="en-US" sz="2100" b="1" dirty="0">
                <a:solidFill>
                  <a:schemeClr val="bg2">
                    <a:lumMod val="10000"/>
                  </a:schemeClr>
                </a:solidFill>
                <a:latin typeface="Times New Roman" panose="02020603050405020304" pitchFamily="18" charset="0"/>
                <a:cs typeface="Times New Roman" panose="02020603050405020304" pitchFamily="18" charset="0"/>
              </a:rPr>
              <a:t> </a:t>
            </a:r>
            <a:r>
              <a:rPr lang="en-US" sz="2100" b="1" dirty="0">
                <a:solidFill>
                  <a:schemeClr val="bg2">
                    <a:lumMod val="10000"/>
                  </a:schemeClr>
                </a:solidFill>
                <a:latin typeface="Helvetica Neue" charset="0"/>
                <a:ea typeface="Helvetica Neue" charset="0"/>
                <a:cs typeface="Helvetica Neue" charset="0"/>
              </a:rPr>
              <a:t>can be determined using statistical software.</a:t>
            </a:r>
          </a:p>
        </p:txBody>
      </p:sp>
      <p:graphicFrame>
        <p:nvGraphicFramePr>
          <p:cNvPr id="2" name="Table 1"/>
          <p:cNvGraphicFramePr>
            <a:graphicFrameLocks noGrp="1"/>
          </p:cNvGraphicFramePr>
          <p:nvPr>
            <p:extLst>
              <p:ext uri="{D42A27DB-BD31-4B8C-83A1-F6EECF244321}">
                <p14:modId xmlns:p14="http://schemas.microsoft.com/office/powerpoint/2010/main" val="388919009"/>
              </p:ext>
            </p:extLst>
          </p:nvPr>
        </p:nvGraphicFramePr>
        <p:xfrm>
          <a:off x="805338" y="1972641"/>
          <a:ext cx="3595212" cy="2541602"/>
        </p:xfrm>
        <a:graphic>
          <a:graphicData uri="http://schemas.openxmlformats.org/drawingml/2006/table">
            <a:tbl>
              <a:tblPr/>
              <a:tblGrid>
                <a:gridCol w="1797606">
                  <a:extLst>
                    <a:ext uri="{9D8B030D-6E8A-4147-A177-3AD203B41FA5}">
                      <a16:colId xmlns:a16="http://schemas.microsoft.com/office/drawing/2014/main" val="20000"/>
                    </a:ext>
                  </a:extLst>
                </a:gridCol>
                <a:gridCol w="1797606">
                  <a:extLst>
                    <a:ext uri="{9D8B030D-6E8A-4147-A177-3AD203B41FA5}">
                      <a16:colId xmlns:a16="http://schemas.microsoft.com/office/drawing/2014/main" val="20001"/>
                    </a:ext>
                  </a:extLst>
                </a:gridCol>
              </a:tblGrid>
              <a:tr h="424025">
                <a:tc gridSpan="2">
                  <a:txBody>
                    <a:bodyPr/>
                    <a:lstStyle/>
                    <a:p>
                      <a:pPr algn="ctr"/>
                      <a:r>
                        <a:rPr lang="fr-FR" sz="1400" b="1" dirty="0"/>
                        <a:t>Table 1:</a:t>
                      </a:r>
                      <a:r>
                        <a:rPr lang="fr-FR" sz="1400" dirty="0"/>
                        <a:t> Common Box-Cox </a:t>
                      </a:r>
                      <a:r>
                        <a:rPr lang="fr-FR" sz="1400" dirty="0">
                          <a:hlinkClick r:id="rId3"/>
                        </a:rPr>
                        <a:t>Transformations</a:t>
                      </a:r>
                      <a:endParaRPr lang="fr-FR" sz="1400" dirty="0"/>
                    </a:p>
                  </a:txBody>
                  <a:tcPr marL="14288" marR="14288" marT="14288" marB="14288" anchor="ctr">
                    <a:lnL>
                      <a:noFill/>
                    </a:lnL>
                    <a:lnR>
                      <a:noFill/>
                    </a:lnR>
                    <a:lnT>
                      <a:noFill/>
                    </a:lnT>
                    <a:lnB>
                      <a:noFill/>
                    </a:lnB>
                  </a:tcPr>
                </a:tc>
                <a:tc hMerge="1">
                  <a:txBody>
                    <a:bodyPr/>
                    <a:lstStyle/>
                    <a:p>
                      <a:endParaRPr lang="en-US"/>
                    </a:p>
                  </a:txBody>
                  <a:tcPr/>
                </a:tc>
                <a:extLst>
                  <a:ext uri="{0D108BD9-81ED-4DB2-BD59-A6C34878D82A}">
                    <a16:rowId xmlns:a16="http://schemas.microsoft.com/office/drawing/2014/main" val="10000"/>
                  </a:ext>
                </a:extLst>
              </a:tr>
              <a:tr h="234315">
                <a:tc>
                  <a:txBody>
                    <a:bodyPr/>
                    <a:lstStyle/>
                    <a:p>
                      <a:pPr algn="ctr"/>
                      <a:r>
                        <a:rPr lang="en-US" sz="1400" b="1"/>
                        <a:t>l</a:t>
                      </a:r>
                      <a:endParaRPr lang="en-US" sz="1400"/>
                    </a:p>
                  </a:txBody>
                  <a:tcPr marL="14288" marR="14288" marT="14288" marB="14288" anchor="ctr">
                    <a:lnL>
                      <a:noFill/>
                    </a:lnL>
                    <a:lnR>
                      <a:noFill/>
                    </a:lnR>
                    <a:lnT>
                      <a:noFill/>
                    </a:lnT>
                    <a:lnB>
                      <a:noFill/>
                    </a:lnB>
                    <a:solidFill>
                      <a:srgbClr val="CCCCCC"/>
                    </a:solidFill>
                  </a:tcPr>
                </a:tc>
                <a:tc>
                  <a:txBody>
                    <a:bodyPr/>
                    <a:lstStyle/>
                    <a:p>
                      <a:pPr algn="ctr"/>
                      <a:r>
                        <a:rPr lang="en-US" sz="1400" b="1" dirty="0"/>
                        <a:t>Y’</a:t>
                      </a:r>
                      <a:endParaRPr lang="en-US" sz="1400" dirty="0"/>
                    </a:p>
                  </a:txBody>
                  <a:tcPr marL="14288" marR="14288" marT="14288" marB="14288" anchor="ctr">
                    <a:lnL>
                      <a:noFill/>
                    </a:lnL>
                    <a:lnR>
                      <a:noFill/>
                    </a:lnR>
                    <a:lnT>
                      <a:noFill/>
                    </a:lnT>
                    <a:lnB>
                      <a:noFill/>
                    </a:lnB>
                    <a:solidFill>
                      <a:srgbClr val="CCCCCC"/>
                    </a:solidFill>
                  </a:tcPr>
                </a:tc>
                <a:extLst>
                  <a:ext uri="{0D108BD9-81ED-4DB2-BD59-A6C34878D82A}">
                    <a16:rowId xmlns:a16="http://schemas.microsoft.com/office/drawing/2014/main" val="10001"/>
                  </a:ext>
                </a:extLst>
              </a:tr>
              <a:tr h="234315">
                <a:tc>
                  <a:txBody>
                    <a:bodyPr/>
                    <a:lstStyle/>
                    <a:p>
                      <a:pPr algn="ctr"/>
                      <a:r>
                        <a:rPr lang="en-US" sz="1400" dirty="0"/>
                        <a:t>-2</a:t>
                      </a:r>
                    </a:p>
                  </a:txBody>
                  <a:tcPr marL="14288" marR="14288" marT="14288" marB="14288" anchor="ctr">
                    <a:lnL>
                      <a:noFill/>
                    </a:lnL>
                    <a:lnR>
                      <a:noFill/>
                    </a:lnR>
                    <a:lnT>
                      <a:noFill/>
                    </a:lnT>
                    <a:lnB>
                      <a:noFill/>
                    </a:lnB>
                  </a:tcPr>
                </a:tc>
                <a:tc>
                  <a:txBody>
                    <a:bodyPr/>
                    <a:lstStyle/>
                    <a:p>
                      <a:pPr algn="ctr"/>
                      <a:r>
                        <a:rPr lang="en-US" sz="1400"/>
                        <a:t>Y</a:t>
                      </a:r>
                      <a:r>
                        <a:rPr lang="en-US" sz="1400" baseline="30000"/>
                        <a:t>-2</a:t>
                      </a:r>
                      <a:r>
                        <a:rPr lang="en-US" sz="1400"/>
                        <a:t> = 1/Y</a:t>
                      </a:r>
                      <a:r>
                        <a:rPr lang="en-US" sz="1400" baseline="30000"/>
                        <a:t>2</a:t>
                      </a:r>
                      <a:endParaRPr lang="en-US" sz="1400"/>
                    </a:p>
                  </a:txBody>
                  <a:tcPr marL="14288" marR="14288" marT="14288" marB="14288" anchor="ctr">
                    <a:lnL>
                      <a:noFill/>
                    </a:lnL>
                    <a:lnR>
                      <a:noFill/>
                    </a:lnR>
                    <a:lnT>
                      <a:noFill/>
                    </a:lnT>
                    <a:lnB>
                      <a:noFill/>
                    </a:lnB>
                  </a:tcPr>
                </a:tc>
                <a:extLst>
                  <a:ext uri="{0D108BD9-81ED-4DB2-BD59-A6C34878D82A}">
                    <a16:rowId xmlns:a16="http://schemas.microsoft.com/office/drawing/2014/main" val="10002"/>
                  </a:ext>
                </a:extLst>
              </a:tr>
              <a:tr h="234315">
                <a:tc>
                  <a:txBody>
                    <a:bodyPr/>
                    <a:lstStyle/>
                    <a:p>
                      <a:pPr algn="ctr"/>
                      <a:r>
                        <a:rPr lang="en-US" sz="1400" dirty="0"/>
                        <a:t>-1</a:t>
                      </a:r>
                    </a:p>
                  </a:txBody>
                  <a:tcPr marL="14288" marR="14288" marT="14288" marB="14288" anchor="ctr">
                    <a:lnL>
                      <a:noFill/>
                    </a:lnL>
                    <a:lnR>
                      <a:noFill/>
                    </a:lnR>
                    <a:lnT>
                      <a:noFill/>
                    </a:lnT>
                    <a:lnB>
                      <a:noFill/>
                    </a:lnB>
                  </a:tcPr>
                </a:tc>
                <a:tc>
                  <a:txBody>
                    <a:bodyPr/>
                    <a:lstStyle/>
                    <a:p>
                      <a:pPr algn="ctr"/>
                      <a:r>
                        <a:rPr lang="en-US" sz="1400" dirty="0"/>
                        <a:t>Y</a:t>
                      </a:r>
                      <a:r>
                        <a:rPr lang="en-US" sz="1400" baseline="30000" dirty="0"/>
                        <a:t>-1</a:t>
                      </a:r>
                      <a:r>
                        <a:rPr lang="en-US" sz="1400" dirty="0"/>
                        <a:t> = 1/Y</a:t>
                      </a:r>
                      <a:r>
                        <a:rPr lang="en-US" sz="1400" baseline="30000" dirty="0"/>
                        <a:t>1</a:t>
                      </a:r>
                      <a:endParaRPr lang="en-US" sz="1400" dirty="0"/>
                    </a:p>
                  </a:txBody>
                  <a:tcPr marL="14288" marR="14288" marT="14288" marB="14288" anchor="ctr">
                    <a:lnL>
                      <a:noFill/>
                    </a:lnL>
                    <a:lnR>
                      <a:noFill/>
                    </a:lnR>
                    <a:lnT>
                      <a:noFill/>
                    </a:lnT>
                    <a:lnB>
                      <a:noFill/>
                    </a:lnB>
                  </a:tcPr>
                </a:tc>
                <a:extLst>
                  <a:ext uri="{0D108BD9-81ED-4DB2-BD59-A6C34878D82A}">
                    <a16:rowId xmlns:a16="http://schemas.microsoft.com/office/drawing/2014/main" val="10003"/>
                  </a:ext>
                </a:extLst>
              </a:tr>
              <a:tr h="424025">
                <a:tc>
                  <a:txBody>
                    <a:bodyPr/>
                    <a:lstStyle/>
                    <a:p>
                      <a:pPr algn="ctr"/>
                      <a:r>
                        <a:rPr lang="en-US" sz="1400"/>
                        <a:t>-0.5</a:t>
                      </a:r>
                    </a:p>
                  </a:txBody>
                  <a:tcPr marL="14288" marR="14288" marT="14288" marB="14288" anchor="ctr">
                    <a:lnL>
                      <a:noFill/>
                    </a:lnL>
                    <a:lnR>
                      <a:noFill/>
                    </a:lnR>
                    <a:lnT>
                      <a:noFill/>
                    </a:lnT>
                    <a:lnB>
                      <a:noFill/>
                    </a:lnB>
                  </a:tcPr>
                </a:tc>
                <a:tc>
                  <a:txBody>
                    <a:bodyPr/>
                    <a:lstStyle/>
                    <a:p>
                      <a:pPr algn="ctr"/>
                      <a:r>
                        <a:rPr lang="en-US" sz="1400"/>
                        <a:t>Y</a:t>
                      </a:r>
                      <a:r>
                        <a:rPr lang="en-US" sz="1400" baseline="30000"/>
                        <a:t>-0.5</a:t>
                      </a:r>
                      <a:r>
                        <a:rPr lang="en-US" sz="1400"/>
                        <a:t> = 1/(Sqrt(Y))</a:t>
                      </a:r>
                    </a:p>
                  </a:txBody>
                  <a:tcPr marL="14288" marR="14288" marT="14288" marB="14288" anchor="ctr">
                    <a:lnL>
                      <a:noFill/>
                    </a:lnL>
                    <a:lnR>
                      <a:noFill/>
                    </a:lnR>
                    <a:lnT>
                      <a:noFill/>
                    </a:lnT>
                    <a:lnB>
                      <a:noFill/>
                    </a:lnB>
                  </a:tcPr>
                </a:tc>
                <a:extLst>
                  <a:ext uri="{0D108BD9-81ED-4DB2-BD59-A6C34878D82A}">
                    <a16:rowId xmlns:a16="http://schemas.microsoft.com/office/drawing/2014/main" val="10004"/>
                  </a:ext>
                </a:extLst>
              </a:tr>
              <a:tr h="234315">
                <a:tc>
                  <a:txBody>
                    <a:bodyPr/>
                    <a:lstStyle/>
                    <a:p>
                      <a:pPr algn="ctr"/>
                      <a:r>
                        <a:rPr lang="en-US" sz="1400" dirty="0"/>
                        <a:t>0</a:t>
                      </a:r>
                    </a:p>
                  </a:txBody>
                  <a:tcPr marL="14288" marR="14288" marT="14288" marB="14288" anchor="ctr">
                    <a:lnL>
                      <a:noFill/>
                    </a:lnL>
                    <a:lnR>
                      <a:noFill/>
                    </a:lnR>
                    <a:lnT>
                      <a:noFill/>
                    </a:lnT>
                    <a:lnB>
                      <a:noFill/>
                    </a:lnB>
                  </a:tcPr>
                </a:tc>
                <a:tc>
                  <a:txBody>
                    <a:bodyPr/>
                    <a:lstStyle/>
                    <a:p>
                      <a:pPr algn="ctr"/>
                      <a:r>
                        <a:rPr lang="en-US" sz="1400"/>
                        <a:t>log(Y)</a:t>
                      </a:r>
                    </a:p>
                  </a:txBody>
                  <a:tcPr marL="14288" marR="14288" marT="14288" marB="14288" anchor="ctr">
                    <a:lnL>
                      <a:noFill/>
                    </a:lnL>
                    <a:lnR>
                      <a:noFill/>
                    </a:lnR>
                    <a:lnT>
                      <a:noFill/>
                    </a:lnT>
                    <a:lnB>
                      <a:noFill/>
                    </a:lnB>
                  </a:tcPr>
                </a:tc>
                <a:extLst>
                  <a:ext uri="{0D108BD9-81ED-4DB2-BD59-A6C34878D82A}">
                    <a16:rowId xmlns:a16="http://schemas.microsoft.com/office/drawing/2014/main" val="10005"/>
                  </a:ext>
                </a:extLst>
              </a:tr>
              <a:tr h="234315">
                <a:tc>
                  <a:txBody>
                    <a:bodyPr/>
                    <a:lstStyle/>
                    <a:p>
                      <a:pPr algn="ctr"/>
                      <a:r>
                        <a:rPr lang="en-US" sz="1400"/>
                        <a:t>0.5</a:t>
                      </a:r>
                    </a:p>
                  </a:txBody>
                  <a:tcPr marL="14288" marR="14288" marT="14288" marB="14288" anchor="ctr">
                    <a:lnL>
                      <a:noFill/>
                    </a:lnL>
                    <a:lnR>
                      <a:noFill/>
                    </a:lnR>
                    <a:lnT>
                      <a:noFill/>
                    </a:lnT>
                    <a:lnB>
                      <a:noFill/>
                    </a:lnB>
                  </a:tcPr>
                </a:tc>
                <a:tc>
                  <a:txBody>
                    <a:bodyPr/>
                    <a:lstStyle/>
                    <a:p>
                      <a:pPr algn="ctr"/>
                      <a:r>
                        <a:rPr lang="en-US" sz="1400"/>
                        <a:t>Y</a:t>
                      </a:r>
                      <a:r>
                        <a:rPr lang="en-US" sz="1400" baseline="30000"/>
                        <a:t>0.5</a:t>
                      </a:r>
                      <a:r>
                        <a:rPr lang="en-US" sz="1400"/>
                        <a:t> = Sqrt(Y)</a:t>
                      </a:r>
                    </a:p>
                  </a:txBody>
                  <a:tcPr marL="14288" marR="14288" marT="14288" marB="14288" anchor="ctr">
                    <a:lnL>
                      <a:noFill/>
                    </a:lnL>
                    <a:lnR>
                      <a:noFill/>
                    </a:lnR>
                    <a:lnT>
                      <a:noFill/>
                    </a:lnT>
                    <a:lnB>
                      <a:noFill/>
                    </a:lnB>
                  </a:tcPr>
                </a:tc>
                <a:extLst>
                  <a:ext uri="{0D108BD9-81ED-4DB2-BD59-A6C34878D82A}">
                    <a16:rowId xmlns:a16="http://schemas.microsoft.com/office/drawing/2014/main" val="10006"/>
                  </a:ext>
                </a:extLst>
              </a:tr>
              <a:tr h="234315">
                <a:tc>
                  <a:txBody>
                    <a:bodyPr/>
                    <a:lstStyle/>
                    <a:p>
                      <a:pPr algn="ctr"/>
                      <a:r>
                        <a:rPr lang="en-US" sz="1400"/>
                        <a:t>1</a:t>
                      </a:r>
                    </a:p>
                  </a:txBody>
                  <a:tcPr marL="14288" marR="14288" marT="14288" marB="14288" anchor="ctr">
                    <a:lnL>
                      <a:noFill/>
                    </a:lnL>
                    <a:lnR>
                      <a:noFill/>
                    </a:lnR>
                    <a:lnT>
                      <a:noFill/>
                    </a:lnT>
                    <a:lnB>
                      <a:noFill/>
                    </a:lnB>
                  </a:tcPr>
                </a:tc>
                <a:tc>
                  <a:txBody>
                    <a:bodyPr/>
                    <a:lstStyle/>
                    <a:p>
                      <a:pPr algn="ctr"/>
                      <a:r>
                        <a:rPr lang="en-US" sz="1400"/>
                        <a:t>Y</a:t>
                      </a:r>
                      <a:r>
                        <a:rPr lang="en-US" sz="1400" baseline="30000"/>
                        <a:t>1 </a:t>
                      </a:r>
                      <a:r>
                        <a:rPr lang="en-US" sz="1400"/>
                        <a:t>= Y</a:t>
                      </a:r>
                    </a:p>
                  </a:txBody>
                  <a:tcPr marL="14288" marR="14288" marT="14288" marB="14288" anchor="ctr">
                    <a:lnL>
                      <a:noFill/>
                    </a:lnL>
                    <a:lnR>
                      <a:noFill/>
                    </a:lnR>
                    <a:lnT>
                      <a:noFill/>
                    </a:lnT>
                    <a:lnB>
                      <a:noFill/>
                    </a:lnB>
                  </a:tcPr>
                </a:tc>
                <a:extLst>
                  <a:ext uri="{0D108BD9-81ED-4DB2-BD59-A6C34878D82A}">
                    <a16:rowId xmlns:a16="http://schemas.microsoft.com/office/drawing/2014/main" val="10007"/>
                  </a:ext>
                </a:extLst>
              </a:tr>
              <a:tr h="234315">
                <a:tc>
                  <a:txBody>
                    <a:bodyPr/>
                    <a:lstStyle/>
                    <a:p>
                      <a:pPr algn="ctr"/>
                      <a:r>
                        <a:rPr lang="en-US" sz="1400"/>
                        <a:t>2</a:t>
                      </a:r>
                    </a:p>
                  </a:txBody>
                  <a:tcPr marL="14288" marR="14288" marT="14288" marB="14288" anchor="ctr">
                    <a:lnL>
                      <a:noFill/>
                    </a:lnL>
                    <a:lnR>
                      <a:noFill/>
                    </a:lnR>
                    <a:lnT>
                      <a:noFill/>
                    </a:lnT>
                    <a:lnB>
                      <a:noFill/>
                    </a:lnB>
                  </a:tcPr>
                </a:tc>
                <a:tc>
                  <a:txBody>
                    <a:bodyPr/>
                    <a:lstStyle/>
                    <a:p>
                      <a:pPr algn="ctr"/>
                      <a:r>
                        <a:rPr lang="en-US" sz="1400" dirty="0"/>
                        <a:t>Y</a:t>
                      </a:r>
                      <a:r>
                        <a:rPr lang="en-US" sz="1400" baseline="30000" dirty="0"/>
                        <a:t>2</a:t>
                      </a:r>
                      <a:endParaRPr lang="en-US" sz="1400" dirty="0"/>
                    </a:p>
                  </a:txBody>
                  <a:tcPr marL="14288" marR="14288" marT="14288" marB="14288" anchor="ctr">
                    <a:lnL>
                      <a:noFill/>
                    </a:lnL>
                    <a:lnR>
                      <a:noFill/>
                    </a:lnR>
                    <a:lnT>
                      <a:noFill/>
                    </a:lnT>
                    <a:lnB>
                      <a:noFill/>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2342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73BF-9126-2547-DFE0-5E9DC3FFD8D9}"/>
              </a:ext>
            </a:extLst>
          </p:cNvPr>
          <p:cNvSpPr>
            <a:spLocks noGrp="1"/>
          </p:cNvSpPr>
          <p:nvPr>
            <p:ph type="title"/>
          </p:nvPr>
        </p:nvSpPr>
        <p:spPr/>
        <p:txBody>
          <a:bodyPr/>
          <a:lstStyle/>
          <a:p>
            <a:r>
              <a:rPr lang="en-US" dirty="0"/>
              <a:t>Outliers and Predictive Power</a:t>
            </a:r>
          </a:p>
        </p:txBody>
      </p:sp>
    </p:spTree>
    <p:extLst>
      <p:ext uri="{BB962C8B-B14F-4D97-AF65-F5344CB8AC3E}">
        <p14:creationId xmlns:p14="http://schemas.microsoft.com/office/powerpoint/2010/main" val="498227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p:cNvSpPr txBox="1">
            <a:spLocks noChangeArrowheads="1"/>
          </p:cNvSpPr>
          <p:nvPr/>
        </p:nvSpPr>
        <p:spPr bwMode="auto">
          <a:xfrm>
            <a:off x="569409" y="304685"/>
            <a:ext cx="3601835" cy="1200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spcBef>
                <a:spcPct val="0"/>
              </a:spcBef>
              <a:defRPr/>
            </a:pPr>
            <a:r>
              <a:rPr lang="en-US" altLang="en-US" sz="3600" b="1" dirty="0">
                <a:solidFill>
                  <a:schemeClr val="bg2">
                    <a:lumMod val="10000"/>
                  </a:schemeClr>
                </a:solidFill>
                <a:latin typeface="Arial" panose="020B0604020202020204" pitchFamily="34" charset="0"/>
                <a:ea typeface="Vitesse" charset="0"/>
                <a:cs typeface="Arial" panose="020B0604020202020204" pitchFamily="34" charset="0"/>
              </a:rPr>
              <a:t>Outliers in Regression</a:t>
            </a:r>
          </a:p>
        </p:txBody>
      </p:sp>
      <p:sp>
        <p:nvSpPr>
          <p:cNvPr id="90115" name="TextBox 2"/>
          <p:cNvSpPr txBox="1">
            <a:spLocks noChangeArrowheads="1"/>
          </p:cNvSpPr>
          <p:nvPr/>
        </p:nvSpPr>
        <p:spPr bwMode="auto">
          <a:xfrm>
            <a:off x="293512" y="1983500"/>
            <a:ext cx="8401523" cy="2400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r>
              <a:rPr lang="en-US" altLang="en-US" sz="1500" dirty="0">
                <a:latin typeface="+mn-lt"/>
                <a:ea typeface="Helvetica Neue" charset="0"/>
                <a:cs typeface="Helvetica Neue" charset="0"/>
              </a:rPr>
              <a:t>Any data point that is far from the majority of the data (in either or both x and y) is called an </a:t>
            </a:r>
            <a:r>
              <a:rPr lang="en-US" altLang="en-US" sz="1500" i="1" dirty="0">
                <a:latin typeface="+mn-lt"/>
                <a:ea typeface="Helvetica Neue" charset="0"/>
                <a:cs typeface="Helvetica Neue" charset="0"/>
              </a:rPr>
              <a:t>outlier</a:t>
            </a:r>
            <a:r>
              <a:rPr lang="en-US" altLang="en-US" sz="1500" dirty="0">
                <a:latin typeface="+mn-lt"/>
                <a:ea typeface="Helvetica Neue" charset="0"/>
                <a:cs typeface="Helvetica Neue" charset="0"/>
              </a:rPr>
              <a:t>. </a:t>
            </a:r>
          </a:p>
          <a:p>
            <a:pPr marL="285743" indent="-285743">
              <a:buClr>
                <a:srgbClr val="EEB211"/>
              </a:buClr>
              <a:buFont typeface="Wingdings" charset="2"/>
              <a:buChar char="Ø"/>
            </a:pPr>
            <a:r>
              <a:rPr lang="en-US" altLang="en-US" sz="1500" dirty="0">
                <a:latin typeface="+mn-lt"/>
                <a:ea typeface="Helvetica Neue" charset="0"/>
                <a:cs typeface="Helvetica Neue" charset="0"/>
              </a:rPr>
              <a:t>Data points that are far from the mean of the x</a:t>
            </a:r>
            <a:r>
              <a:rPr lang="ja-JP" altLang="en-US" sz="1500" dirty="0">
                <a:latin typeface="+mn-lt"/>
                <a:ea typeface="Helvetica Neue" charset="0"/>
                <a:cs typeface="Helvetica Neue" charset="0"/>
              </a:rPr>
              <a:t>’</a:t>
            </a:r>
            <a:r>
              <a:rPr lang="en-US" altLang="ja-JP" sz="1500" dirty="0">
                <a:latin typeface="+mn-lt"/>
                <a:ea typeface="Helvetica Neue" charset="0"/>
                <a:cs typeface="Helvetica Neue" charset="0"/>
              </a:rPr>
              <a:t>s are called </a:t>
            </a:r>
            <a:r>
              <a:rPr lang="en-US" altLang="ja-JP" sz="1500" i="1" dirty="0">
                <a:latin typeface="+mn-lt"/>
                <a:ea typeface="Helvetica Neue" charset="0"/>
                <a:cs typeface="Helvetica Neue" charset="0"/>
              </a:rPr>
              <a:t>leverage points</a:t>
            </a:r>
            <a:r>
              <a:rPr lang="en-US" altLang="ja-JP" sz="1500" dirty="0">
                <a:latin typeface="+mn-lt"/>
                <a:ea typeface="Helvetica Neue" charset="0"/>
                <a:cs typeface="Helvetica Neue" charset="0"/>
              </a:rPr>
              <a:t>.</a:t>
            </a:r>
          </a:p>
          <a:p>
            <a:pPr marL="285743" indent="-285743">
              <a:buClr>
                <a:srgbClr val="EEB211"/>
              </a:buClr>
              <a:buFont typeface="Wingdings" charset="2"/>
              <a:buChar char="Ø"/>
            </a:pPr>
            <a:r>
              <a:rPr lang="en-US" altLang="en-US" sz="1500" dirty="0">
                <a:latin typeface="+mn-lt"/>
                <a:ea typeface="Helvetica Neue" charset="0"/>
                <a:cs typeface="Helvetica Neue" charset="0"/>
              </a:rPr>
              <a:t>A data point that is far from the mean of </a:t>
            </a:r>
            <a:r>
              <a:rPr lang="en-US" altLang="ja-JP" sz="1500" dirty="0">
                <a:latin typeface="+mn-lt"/>
                <a:ea typeface="Helvetica Neue" charset="0"/>
                <a:cs typeface="Helvetica Neue" charset="0"/>
              </a:rPr>
              <a:t>either or both the x’s and/or the y’s are </a:t>
            </a:r>
            <a:r>
              <a:rPr lang="en-US" altLang="ja-JP" sz="1500" i="1" dirty="0">
                <a:latin typeface="+mn-lt"/>
                <a:ea typeface="Helvetica Neue" charset="0"/>
                <a:cs typeface="Helvetica Neue" charset="0"/>
              </a:rPr>
              <a:t>influential points</a:t>
            </a:r>
            <a:r>
              <a:rPr lang="en-US" altLang="ja-JP" sz="1500" dirty="0">
                <a:latin typeface="+mn-lt"/>
                <a:ea typeface="Helvetica Neue" charset="0"/>
                <a:cs typeface="Helvetica Neue" charset="0"/>
              </a:rPr>
              <a:t> if they influence the fit of the regression. Influential points can change the values of the estimated parameters significantly.</a:t>
            </a:r>
          </a:p>
          <a:p>
            <a:endParaRPr lang="en-US" altLang="en-US" sz="1500" dirty="0">
              <a:latin typeface="+mn-lt"/>
              <a:ea typeface="Helvetica Neue" charset="0"/>
              <a:cs typeface="Helvetica Neue" charset="0"/>
            </a:endParaRPr>
          </a:p>
          <a:p>
            <a:r>
              <a:rPr lang="en-US" altLang="en-US" sz="1500" b="1" dirty="0">
                <a:solidFill>
                  <a:schemeClr val="accent6">
                    <a:lumMod val="50000"/>
                  </a:schemeClr>
                </a:solidFill>
                <a:latin typeface="+mn-lt"/>
                <a:ea typeface="Helvetica Neue" charset="0"/>
                <a:cs typeface="Helvetica Neue" charset="0"/>
              </a:rPr>
              <a:t>The upshot</a:t>
            </a:r>
            <a:r>
              <a:rPr lang="en-US" altLang="en-US" sz="1500" dirty="0">
                <a:latin typeface="+mn-lt"/>
                <a:ea typeface="Helvetica Neue" charset="0"/>
                <a:cs typeface="Helvetica Neue" charset="0"/>
              </a:rPr>
              <a:t>: Sometimes there are good reasons for excluding subsets </a:t>
            </a:r>
            <a:r>
              <a:rPr lang="en-US" altLang="en-US" sz="1500" dirty="0">
                <a:solidFill>
                  <a:schemeClr val="accent6">
                    <a:lumMod val="75000"/>
                  </a:schemeClr>
                </a:solidFill>
                <a:latin typeface="+mn-lt"/>
                <a:ea typeface="Helvetica Neue" charset="0"/>
                <a:cs typeface="Helvetica Neue" charset="0"/>
              </a:rPr>
              <a:t>(there were errors in the data entry; there were errors in the experiment)</a:t>
            </a:r>
            <a:r>
              <a:rPr lang="en-US" altLang="en-US" sz="1500" dirty="0">
                <a:latin typeface="+mn-lt"/>
                <a:ea typeface="Helvetica Neue" charset="0"/>
                <a:cs typeface="Helvetica Neue" charset="0"/>
              </a:rPr>
              <a:t>.</a:t>
            </a:r>
            <a:r>
              <a:rPr lang="en-US" altLang="en-US" sz="1500" dirty="0">
                <a:solidFill>
                  <a:schemeClr val="accent6">
                    <a:lumMod val="75000"/>
                  </a:schemeClr>
                </a:solidFill>
                <a:latin typeface="+mn-lt"/>
                <a:ea typeface="Helvetica Neue" charset="0"/>
                <a:cs typeface="Helvetica Neue" charset="0"/>
              </a:rPr>
              <a:t> </a:t>
            </a:r>
            <a:r>
              <a:rPr lang="en-US" altLang="en-US" sz="1500" dirty="0">
                <a:latin typeface="+mn-lt"/>
                <a:ea typeface="Helvetica Neue" charset="0"/>
                <a:cs typeface="Helvetica Neue" charset="0"/>
              </a:rPr>
              <a:t>Sometimes - the outlier belongs in the data. Outliers should always be examined.</a:t>
            </a:r>
          </a:p>
        </p:txBody>
      </p:sp>
      <p:pic>
        <p:nvPicPr>
          <p:cNvPr id="21506" name="Picture 2" descr="Influential points vs Outliers. Whenever you are trying to fit a line… | by  Amrutha Sasidhara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22" y="304686"/>
            <a:ext cx="4416878" cy="167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625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73996" y="763929"/>
                <a:ext cx="5239833" cy="1018401"/>
              </a:xfrm>
              <a:prstGeom prst="rect">
                <a:avLst/>
              </a:prstGeom>
            </p:spPr>
            <p:txBody>
              <a:bodyPr wrap="square" lIns="91438" tIns="45719" rIns="91438" bIns="45719">
                <a:spAutoFit/>
              </a:bodyPr>
              <a:lstStyle/>
              <a:p>
                <a:pPr algn="just"/>
                <a:r>
                  <a:rPr lang="en-US" sz="1500" kern="100" dirty="0">
                    <a:ea typeface="KishoreFont Medium" charset="0"/>
                    <a:cs typeface="KishoreFont Medium" charset="0"/>
                  </a:rPr>
                  <a:t>Begin with the minimization problem:</a:t>
                </a:r>
              </a:p>
              <a:p>
                <a:pPr algn="just"/>
                <a14:m>
                  <m:oMathPara xmlns:m="http://schemas.openxmlformats.org/officeDocument/2006/math">
                    <m:oMathParaPr>
                      <m:jc m:val="centerGroup"/>
                    </m:oMathParaPr>
                    <m:oMath xmlns:m="http://schemas.openxmlformats.org/officeDocument/2006/math">
                      <m:func>
                        <m:funcPr>
                          <m:ctrlPr>
                            <a:rPr lang="en-US" sz="1500" i="1" kern="100">
                              <a:latin typeface="Cambria Math" panose="02040503050406030204" pitchFamily="18" charset="0"/>
                              <a:ea typeface="KishoreFont Medium" charset="0"/>
                              <a:cs typeface="KishoreFont Medium" charset="0"/>
                            </a:rPr>
                          </m:ctrlPr>
                        </m:funcPr>
                        <m:fName>
                          <m:limLow>
                            <m:limLowPr>
                              <m:ctrlPr>
                                <a:rPr lang="en-US" sz="1500" i="1" kern="100">
                                  <a:latin typeface="Cambria Math" panose="02040503050406030204" pitchFamily="18" charset="0"/>
                                  <a:ea typeface="KishoreFont Medium" charset="0"/>
                                  <a:cs typeface="KishoreFont Medium" charset="0"/>
                                </a:rPr>
                              </m:ctrlPr>
                            </m:limLowPr>
                            <m:e>
                              <m:r>
                                <m:rPr>
                                  <m:nor/>
                                </m:rPr>
                                <a:rPr lang="en-US" sz="1500" kern="100">
                                  <a:ea typeface="KishoreFont Medium" charset="0"/>
                                  <a:cs typeface="KishoreFont Medium" charset="0"/>
                                </a:rPr>
                                <m:t>min</m:t>
                              </m:r>
                            </m:e>
                            <m:lim>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m:rPr>
                                      <m:nor/>
                                    </m:rPr>
                                    <a:rPr lang="en-US" sz="1500" kern="100">
                                      <a:ea typeface="KishoreFont Medium" charset="0"/>
                                      <a:cs typeface="KishoreFont Medium" charset="0"/>
                                    </a:rPr>
                                    <m:t>0</m:t>
                                  </m:r>
                                </m:sub>
                              </m:sSub>
                              <m:r>
                                <m:rPr>
                                  <m:nor/>
                                </m:rPr>
                                <a:rPr lang="en-US" sz="1500" kern="100">
                                  <a:ea typeface="KishoreFont Medium" charset="0"/>
                                  <a:cs typeface="KishoreFont Medium" charset="0"/>
                                </a:rPr>
                                <m:t>,</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m:rPr>
                                      <m:nor/>
                                    </m:rPr>
                                    <a:rPr lang="en-US" sz="1500" kern="100">
                                      <a:ea typeface="KishoreFont Medium" charset="0"/>
                                      <a:cs typeface="KishoreFont Medium" charset="0"/>
                                    </a:rPr>
                                    <m:t>1</m:t>
                                  </m:r>
                                </m:sub>
                              </m:sSub>
                            </m:lim>
                          </m:limLow>
                        </m:fName>
                        <m:e>
                          <m:r>
                            <a:rPr lang="en-US" sz="1500" i="1" kern="100">
                              <a:latin typeface="Cambria Math"/>
                              <a:ea typeface="KishoreFont Medium" charset="0"/>
                              <a:cs typeface="KishoreFont Medium" charset="0"/>
                            </a:rPr>
                            <m:t> </m:t>
                          </m:r>
                          <m:nary>
                            <m:naryPr>
                              <m:chr m:val="∑"/>
                              <m:limLoc m:val="undOvr"/>
                              <m:ctrlPr>
                                <a:rPr lang="en-US" sz="1500" i="1" kern="100">
                                  <a:latin typeface="Cambria Math" panose="02040503050406030204" pitchFamily="18" charset="0"/>
                                  <a:ea typeface="KishoreFont Medium" charset="0"/>
                                  <a:cs typeface="KishoreFont Medium" charset="0"/>
                                </a:rPr>
                              </m:ctrlPr>
                            </m:naryPr>
                            <m:sub>
                              <m:r>
                                <m:rPr>
                                  <m:nor/>
                                </m:rPr>
                                <a:rPr lang="en-US" sz="1500" kern="100">
                                  <a:ea typeface="KishoreFont Medium" charset="0"/>
                                  <a:cs typeface="KishoreFont Medium" charset="0"/>
                                </a:rPr>
                                <m:t>i</m:t>
                              </m:r>
                              <m:r>
                                <m:rPr>
                                  <m:nor/>
                                </m:rPr>
                                <a:rPr lang="en-US" sz="1500" kern="100">
                                  <a:ea typeface="KishoreFont Medium" charset="0"/>
                                  <a:cs typeface="KishoreFont Medium" charset="0"/>
                                </a:rPr>
                                <m:t>=1</m:t>
                              </m:r>
                            </m:sub>
                            <m:sup>
                              <m:r>
                                <m:rPr>
                                  <m:nor/>
                                </m:rPr>
                                <a:rPr lang="en-US" sz="1500" kern="100">
                                  <a:ea typeface="KishoreFont Medium" charset="0"/>
                                  <a:cs typeface="KishoreFont Medium" charset="0"/>
                                </a:rPr>
                                <m:t>n</m:t>
                              </m:r>
                            </m:sup>
                            <m:e>
                              <m:sSup>
                                <m:sSupPr>
                                  <m:ctrlPr>
                                    <a:rPr lang="en-US" sz="1500" i="1" kern="100">
                                      <a:latin typeface="Cambria Math" panose="02040503050406030204" pitchFamily="18" charset="0"/>
                                      <a:ea typeface="KishoreFont Medium" charset="0"/>
                                      <a:cs typeface="KishoreFont Medium" charset="0"/>
                                    </a:rPr>
                                  </m:ctrlPr>
                                </m:sSupPr>
                                <m:e>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y</m:t>
                                          </m:r>
                                        </m:e>
                                        <m:sub>
                                          <m:r>
                                            <m:rPr>
                                              <m:nor/>
                                            </m:rPr>
                                            <a:rPr lang="en-US" sz="1500" kern="100">
                                              <a:ea typeface="KishoreFont Medium" charset="0"/>
                                              <a:cs typeface="KishoreFont Medium" charset="0"/>
                                            </a:rPr>
                                            <m:t>i</m:t>
                                          </m:r>
                                        </m:sub>
                                      </m:sSub>
                                      <m:r>
                                        <m:rPr>
                                          <m:nor/>
                                        </m:rPr>
                                        <a:rPr lang="en-US" sz="1500" kern="100">
                                          <a:ea typeface="KishoreFont Medium" charset="0"/>
                                          <a:cs typeface="KishoreFont Medium" charset="0"/>
                                        </a:rPr>
                                        <m:t> − </m:t>
                                      </m:r>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0</m:t>
                                              </m:r>
                                            </m:sub>
                                          </m:sSub>
                                          <m:r>
                                            <a:rPr lang="en-US" sz="1500" i="1" kern="100">
                                              <a:latin typeface="Cambria Math"/>
                                              <a:ea typeface="KishoreFont Medium" charset="0"/>
                                              <a:cs typeface="KishoreFont Medium" charset="0"/>
                                            </a:rPr>
                                            <m:t> </m:t>
                                          </m:r>
                                          <m:r>
                                            <m:rPr>
                                              <m:nor/>
                                            </m:rPr>
                                            <a:rPr lang="en-US" sz="1500" kern="100">
                                              <a:ea typeface="KishoreFont Medium" charset="0"/>
                                              <a:cs typeface="KishoreFont Medium" charset="0"/>
                                            </a:rPr>
                                            <m:t>+ </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1</m:t>
                                              </m:r>
                                            </m:sub>
                                          </m:sSub>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x</m:t>
                                              </m:r>
                                            </m:e>
                                            <m:sub>
                                              <m:r>
                                                <m:rPr>
                                                  <m:nor/>
                                                </m:rPr>
                                                <a:rPr lang="en-US" sz="1500" kern="100">
                                                  <a:ea typeface="KishoreFont Medium" charset="0"/>
                                                  <a:cs typeface="KishoreFont Medium" charset="0"/>
                                                </a:rPr>
                                                <m:t>i</m:t>
                                              </m:r>
                                            </m:sub>
                                          </m:sSub>
                                        </m:e>
                                      </m:d>
                                    </m:e>
                                  </m:d>
                                </m:e>
                                <m:sup>
                                  <m:r>
                                    <m:rPr>
                                      <m:nor/>
                                    </m:rPr>
                                    <a:rPr lang="en-US" sz="1500" kern="100">
                                      <a:ea typeface="KishoreFont Medium" charset="0"/>
                                      <a:cs typeface="KishoreFont Medium" charset="0"/>
                                    </a:rPr>
                                    <m:t>2</m:t>
                                  </m:r>
                                </m:sup>
                              </m:sSup>
                            </m:e>
                          </m:nary>
                        </m:e>
                      </m:func>
                    </m:oMath>
                  </m:oMathPara>
                </a14:m>
                <a:endParaRPr lang="en-US" sz="1500" kern="100" dirty="0">
                  <a:ea typeface="KishoreFont Medium" charset="0"/>
                  <a:cs typeface="KishoreFont Medium"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173996" y="763929"/>
                <a:ext cx="5239833" cy="1018401"/>
              </a:xfrm>
              <a:prstGeom prst="rect">
                <a:avLst/>
              </a:prstGeom>
              <a:blipFill>
                <a:blip r:embed="rId3"/>
                <a:stretch>
                  <a:fillRect l="-466" t="-1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73995" y="1838112"/>
                <a:ext cx="8436605" cy="1713639"/>
              </a:xfrm>
              <a:prstGeom prst="rect">
                <a:avLst/>
              </a:prstGeom>
            </p:spPr>
            <p:txBody>
              <a:bodyPr wrap="square" lIns="91438" tIns="45719" rIns="91438" bIns="45719">
                <a:spAutoFit/>
              </a:bodyPr>
              <a:lstStyle/>
              <a:p>
                <a:pPr algn="just"/>
                <a:r>
                  <a:rPr lang="en-US" sz="1500" kern="100" dirty="0">
                    <a:ea typeface="KishoreFont Medium" charset="0"/>
                    <a:cs typeface="KishoreFont Medium" charset="0"/>
                  </a:rPr>
                  <a:t>To solve, take the first order derivatives of the function to be minimized and equate to 0:</a:t>
                </a:r>
              </a:p>
              <a:p>
                <a:pPr algn="just"/>
                <a14:m>
                  <m:oMathPara xmlns:m="http://schemas.openxmlformats.org/officeDocument/2006/math">
                    <m:oMathParaPr>
                      <m:jc m:val="centerGroup"/>
                    </m:oMathParaPr>
                    <m:oMath xmlns:m="http://schemas.openxmlformats.org/officeDocument/2006/math">
                      <m:f>
                        <m:fPr>
                          <m:ctrlPr>
                            <a:rPr lang="en-US" sz="1500" i="1" kern="100">
                              <a:latin typeface="Cambria Math" panose="02040503050406030204" pitchFamily="18" charset="0"/>
                              <a:ea typeface="KishoreFont Medium" charset="0"/>
                              <a:cs typeface="KishoreFont Medium" charset="0"/>
                            </a:rPr>
                          </m:ctrlPr>
                        </m:fPr>
                        <m:num>
                          <m:r>
                            <m:rPr>
                              <m:nor/>
                            </m:rPr>
                            <a:rPr lang="en-US" sz="1500" kern="100">
                              <a:ea typeface="KishoreFont Medium" charset="0"/>
                              <a:cs typeface="KishoreFont Medium" charset="0"/>
                            </a:rPr>
                            <m:t>∂</m:t>
                          </m:r>
                        </m:num>
                        <m:den>
                          <m:r>
                            <m:rPr>
                              <m:nor/>
                            </m:rPr>
                            <a:rPr lang="en-US" sz="1500" kern="100">
                              <a:ea typeface="KishoreFont Medium" charset="0"/>
                              <a:cs typeface="KishoreFont Medium" charset="0"/>
                            </a:rPr>
                            <m:t>∂</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0</m:t>
                              </m:r>
                            </m:sub>
                          </m:sSub>
                        </m:den>
                      </m:f>
                      <m:nary>
                        <m:naryPr>
                          <m:chr m:val="∑"/>
                          <m:limLoc m:val="undOvr"/>
                          <m:ctrlPr>
                            <a:rPr lang="en-US" sz="1500" i="1" kern="100">
                              <a:latin typeface="Cambria Math" panose="02040503050406030204" pitchFamily="18" charset="0"/>
                              <a:ea typeface="KishoreFont Medium" charset="0"/>
                              <a:cs typeface="KishoreFont Medium" charset="0"/>
                            </a:rPr>
                          </m:ctrlPr>
                        </m:naryPr>
                        <m:sub>
                          <m:r>
                            <m:rPr>
                              <m:nor/>
                            </m:rPr>
                            <a:rPr lang="en-US" sz="1500" kern="100">
                              <a:ea typeface="KishoreFont Medium" charset="0"/>
                              <a:cs typeface="KishoreFont Medium" charset="0"/>
                            </a:rPr>
                            <m:t>i</m:t>
                          </m:r>
                          <m:r>
                            <m:rPr>
                              <m:nor/>
                            </m:rPr>
                            <a:rPr lang="en-US" sz="1500" kern="100">
                              <a:ea typeface="KishoreFont Medium" charset="0"/>
                              <a:cs typeface="KishoreFont Medium" charset="0"/>
                            </a:rPr>
                            <m:t>=1</m:t>
                          </m:r>
                        </m:sub>
                        <m:sup>
                          <m:r>
                            <m:rPr>
                              <m:nor/>
                            </m:rPr>
                            <a:rPr lang="en-US" sz="1500" kern="100">
                              <a:ea typeface="KishoreFont Medium" charset="0"/>
                              <a:cs typeface="KishoreFont Medium" charset="0"/>
                            </a:rPr>
                            <m:t>n</m:t>
                          </m:r>
                        </m:sup>
                        <m:e>
                          <m:sSup>
                            <m:sSupPr>
                              <m:ctrlPr>
                                <a:rPr lang="en-US" sz="1500" i="1" kern="100">
                                  <a:latin typeface="Cambria Math" panose="02040503050406030204" pitchFamily="18" charset="0"/>
                                  <a:ea typeface="KishoreFont Medium" charset="0"/>
                                  <a:cs typeface="KishoreFont Medium" charset="0"/>
                                </a:rPr>
                              </m:ctrlPr>
                            </m:sSupPr>
                            <m:e>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y</m:t>
                                      </m:r>
                                    </m:e>
                                    <m:sub>
                                      <m:r>
                                        <m:rPr>
                                          <m:nor/>
                                        </m:rPr>
                                        <a:rPr lang="en-US" sz="1500" kern="100">
                                          <a:ea typeface="KishoreFont Medium" charset="0"/>
                                          <a:cs typeface="KishoreFont Medium" charset="0"/>
                                        </a:rPr>
                                        <m:t>i</m:t>
                                      </m:r>
                                    </m:sub>
                                  </m:sSub>
                                  <m:r>
                                    <m:rPr>
                                      <m:nor/>
                                    </m:rPr>
                                    <a:rPr lang="en-US" sz="1500" kern="100">
                                      <a:ea typeface="KishoreFont Medium" charset="0"/>
                                      <a:cs typeface="KishoreFont Medium" charset="0"/>
                                    </a:rPr>
                                    <m:t>−</m:t>
                                  </m:r>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0</m:t>
                                          </m:r>
                                        </m:sub>
                                      </m:sSub>
                                      <m:r>
                                        <m:rPr>
                                          <m:nor/>
                                        </m:rPr>
                                        <a:rPr lang="en-US" sz="1500" kern="100">
                                          <a:ea typeface="KishoreFont Medium" charset="0"/>
                                          <a:cs typeface="KishoreFont Medium" charset="0"/>
                                        </a:rPr>
                                        <m:t>+</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1</m:t>
                                          </m:r>
                                        </m:sub>
                                      </m:sSub>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x</m:t>
                                          </m:r>
                                        </m:e>
                                        <m:sub>
                                          <m:r>
                                            <m:rPr>
                                              <m:nor/>
                                            </m:rPr>
                                            <a:rPr lang="en-US" sz="1500" kern="100">
                                              <a:ea typeface="KishoreFont Medium" charset="0"/>
                                              <a:cs typeface="KishoreFont Medium" charset="0"/>
                                            </a:rPr>
                                            <m:t>i</m:t>
                                          </m:r>
                                        </m:sub>
                                      </m:sSub>
                                    </m:e>
                                  </m:d>
                                </m:e>
                              </m:d>
                            </m:e>
                            <m:sup>
                              <m:r>
                                <m:rPr>
                                  <m:nor/>
                                </m:rPr>
                                <a:rPr lang="en-US" sz="1500" kern="100">
                                  <a:ea typeface="KishoreFont Medium" charset="0"/>
                                  <a:cs typeface="KishoreFont Medium" charset="0"/>
                                </a:rPr>
                                <m:t>2</m:t>
                              </m:r>
                            </m:sup>
                          </m:sSup>
                        </m:e>
                      </m:nary>
                      <m:r>
                        <m:rPr>
                          <m:nor/>
                        </m:rPr>
                        <a:rPr lang="en-US" sz="1500" kern="100">
                          <a:ea typeface="KishoreFont Medium" charset="0"/>
                          <a:cs typeface="KishoreFont Medium" charset="0"/>
                        </a:rPr>
                        <m:t>= 0</m:t>
                      </m:r>
                    </m:oMath>
                  </m:oMathPara>
                </a14:m>
                <a:endParaRPr lang="en-US" sz="1500" kern="100" dirty="0">
                  <a:ea typeface="KishoreFont Medium" charset="0"/>
                  <a:cs typeface="KishoreFont Medium" charset="0"/>
                </a:endParaRPr>
              </a:p>
              <a:p>
                <a:pPr algn="just"/>
                <a14:m>
                  <m:oMathPara xmlns:m="http://schemas.openxmlformats.org/officeDocument/2006/math">
                    <m:oMathParaPr>
                      <m:jc m:val="centerGroup"/>
                    </m:oMathParaPr>
                    <m:oMath xmlns:m="http://schemas.openxmlformats.org/officeDocument/2006/math">
                      <m:f>
                        <m:fPr>
                          <m:ctrlPr>
                            <a:rPr lang="en-US" sz="1500" i="1" kern="100">
                              <a:latin typeface="Cambria Math" panose="02040503050406030204" pitchFamily="18" charset="0"/>
                              <a:ea typeface="KishoreFont Medium" charset="0"/>
                              <a:cs typeface="KishoreFont Medium" charset="0"/>
                            </a:rPr>
                          </m:ctrlPr>
                        </m:fPr>
                        <m:num>
                          <m:r>
                            <m:rPr>
                              <m:nor/>
                            </m:rPr>
                            <a:rPr lang="en-US" sz="1500" kern="100">
                              <a:ea typeface="KishoreFont Medium" charset="0"/>
                              <a:cs typeface="KishoreFont Medium" charset="0"/>
                            </a:rPr>
                            <m:t>∂</m:t>
                          </m:r>
                        </m:num>
                        <m:den>
                          <m:r>
                            <m:rPr>
                              <m:nor/>
                            </m:rPr>
                            <a:rPr lang="en-US" sz="1500" kern="100">
                              <a:ea typeface="KishoreFont Medium" charset="0"/>
                              <a:cs typeface="KishoreFont Medium" charset="0"/>
                            </a:rPr>
                            <m:t>∂</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1</m:t>
                              </m:r>
                            </m:sub>
                          </m:sSub>
                        </m:den>
                      </m:f>
                      <m:nary>
                        <m:naryPr>
                          <m:chr m:val="∑"/>
                          <m:limLoc m:val="undOvr"/>
                          <m:ctrlPr>
                            <a:rPr lang="en-US" sz="1500" i="1" kern="100">
                              <a:latin typeface="Cambria Math" panose="02040503050406030204" pitchFamily="18" charset="0"/>
                              <a:ea typeface="KishoreFont Medium" charset="0"/>
                              <a:cs typeface="KishoreFont Medium" charset="0"/>
                            </a:rPr>
                          </m:ctrlPr>
                        </m:naryPr>
                        <m:sub>
                          <m:r>
                            <m:rPr>
                              <m:nor/>
                            </m:rPr>
                            <a:rPr lang="en-US" sz="1500" kern="100">
                              <a:ea typeface="KishoreFont Medium" charset="0"/>
                              <a:cs typeface="KishoreFont Medium" charset="0"/>
                            </a:rPr>
                            <m:t>i</m:t>
                          </m:r>
                          <m:r>
                            <m:rPr>
                              <m:nor/>
                            </m:rPr>
                            <a:rPr lang="en-US" sz="1500" kern="100">
                              <a:ea typeface="KishoreFont Medium" charset="0"/>
                              <a:cs typeface="KishoreFont Medium" charset="0"/>
                            </a:rPr>
                            <m:t>=1</m:t>
                          </m:r>
                        </m:sub>
                        <m:sup>
                          <m:r>
                            <m:rPr>
                              <m:nor/>
                            </m:rPr>
                            <a:rPr lang="en-US" sz="1500" kern="100">
                              <a:ea typeface="KishoreFont Medium" charset="0"/>
                              <a:cs typeface="KishoreFont Medium" charset="0"/>
                            </a:rPr>
                            <m:t>n</m:t>
                          </m:r>
                        </m:sup>
                        <m:e>
                          <m:sSup>
                            <m:sSupPr>
                              <m:ctrlPr>
                                <a:rPr lang="en-US" sz="1500" i="1" kern="100">
                                  <a:latin typeface="Cambria Math" panose="02040503050406030204" pitchFamily="18" charset="0"/>
                                  <a:ea typeface="KishoreFont Medium" charset="0"/>
                                  <a:cs typeface="KishoreFont Medium" charset="0"/>
                                </a:rPr>
                              </m:ctrlPr>
                            </m:sSupPr>
                            <m:e>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y</m:t>
                                      </m:r>
                                    </m:e>
                                    <m:sub>
                                      <m:r>
                                        <m:rPr>
                                          <m:nor/>
                                        </m:rPr>
                                        <a:rPr lang="en-US" sz="1500" kern="100">
                                          <a:ea typeface="KishoreFont Medium" charset="0"/>
                                          <a:cs typeface="KishoreFont Medium" charset="0"/>
                                        </a:rPr>
                                        <m:t>i</m:t>
                                      </m:r>
                                    </m:sub>
                                  </m:sSub>
                                  <m:r>
                                    <m:rPr>
                                      <m:nor/>
                                    </m:rPr>
                                    <a:rPr lang="en-US" sz="1500" kern="100">
                                      <a:ea typeface="KishoreFont Medium" charset="0"/>
                                      <a:cs typeface="KishoreFont Medium" charset="0"/>
                                    </a:rPr>
                                    <m:t>−</m:t>
                                  </m:r>
                                  <m:d>
                                    <m:dPr>
                                      <m:ctrlPr>
                                        <a:rPr lang="en-US" sz="1500" i="1" kern="100">
                                          <a:latin typeface="Cambria Math" panose="02040503050406030204" pitchFamily="18" charset="0"/>
                                          <a:ea typeface="KishoreFont Medium" charset="0"/>
                                          <a:cs typeface="KishoreFont Medium" charset="0"/>
                                        </a:rPr>
                                      </m:ctrlPr>
                                    </m:dPr>
                                    <m:e>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0</m:t>
                                          </m:r>
                                        </m:sub>
                                      </m:sSub>
                                      <m:r>
                                        <m:rPr>
                                          <m:nor/>
                                        </m:rPr>
                                        <a:rPr lang="en-US" sz="1500" kern="100">
                                          <a:ea typeface="KishoreFont Medium" charset="0"/>
                                          <a:cs typeface="KishoreFont Medium" charset="0"/>
                                        </a:rPr>
                                        <m:t>+</m:t>
                                      </m:r>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1</m:t>
                                          </m:r>
                                        </m:sub>
                                      </m:sSub>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x</m:t>
                                          </m:r>
                                        </m:e>
                                        <m:sub>
                                          <m:r>
                                            <m:rPr>
                                              <m:nor/>
                                            </m:rPr>
                                            <a:rPr lang="en-US" sz="1500" kern="100">
                                              <a:ea typeface="KishoreFont Medium" charset="0"/>
                                              <a:cs typeface="KishoreFont Medium" charset="0"/>
                                            </a:rPr>
                                            <m:t>i</m:t>
                                          </m:r>
                                        </m:sub>
                                      </m:sSub>
                                    </m:e>
                                  </m:d>
                                </m:e>
                              </m:d>
                            </m:e>
                            <m:sup>
                              <m:r>
                                <m:rPr>
                                  <m:nor/>
                                </m:rPr>
                                <a:rPr lang="en-US" sz="1500" kern="100">
                                  <a:ea typeface="KishoreFont Medium" charset="0"/>
                                  <a:cs typeface="KishoreFont Medium" charset="0"/>
                                </a:rPr>
                                <m:t>2</m:t>
                              </m:r>
                            </m:sup>
                          </m:sSup>
                        </m:e>
                      </m:nary>
                      <m:r>
                        <m:rPr>
                          <m:nor/>
                        </m:rPr>
                        <a:rPr lang="en-US" sz="1500" kern="100">
                          <a:ea typeface="KishoreFont Medium" charset="0"/>
                          <a:cs typeface="KishoreFont Medium" charset="0"/>
                        </a:rPr>
                        <m:t>= 0</m:t>
                      </m:r>
                    </m:oMath>
                  </m:oMathPara>
                </a14:m>
                <a:endParaRPr lang="en-US" sz="1500" kern="100" dirty="0">
                  <a:ea typeface="KishoreFont Medium" charset="0"/>
                  <a:cs typeface="KishoreFont Medium"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73995" y="1838112"/>
                <a:ext cx="8436605" cy="1713639"/>
              </a:xfrm>
              <a:prstGeom prst="rect">
                <a:avLst/>
              </a:prstGeom>
              <a:blipFill>
                <a:blip r:embed="rId4"/>
                <a:stretch>
                  <a:fillRect l="-289" t="-10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81840" y="3508830"/>
                <a:ext cx="4922747" cy="819020"/>
              </a:xfrm>
              <a:prstGeom prst="rect">
                <a:avLst/>
              </a:prstGeom>
            </p:spPr>
            <p:txBody>
              <a:bodyPr wrap="square" lIns="91438" tIns="45719" rIns="91438" bIns="45719">
                <a:spAutoFit/>
              </a:bodyPr>
              <a:lstStyle/>
              <a:p>
                <a:pPr marL="285743" indent="-285743">
                  <a:buFont typeface="Wingdings" panose="05000000000000000000" pitchFamily="2" charset="2"/>
                  <a:buChar char="Ø"/>
                </a:pPr>
                <a:r>
                  <a:rPr lang="en-US" sz="1500" kern="100" dirty="0">
                    <a:ea typeface="KishoreFont Medium" charset="0"/>
                    <a:cs typeface="KishoreFont Medium" charset="0"/>
                  </a:rPr>
                  <a:t>Result into a system of linear equation in </a:t>
                </a:r>
                <a14:m>
                  <m:oMath xmlns:m="http://schemas.openxmlformats.org/officeDocument/2006/math">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0</m:t>
                        </m:r>
                      </m:sub>
                    </m:sSub>
                  </m:oMath>
                </a14:m>
                <a:r>
                  <a:rPr lang="en-US" sz="1500" kern="100" dirty="0">
                    <a:ea typeface="KishoreFont Medium" charset="0"/>
                    <a:cs typeface="KishoreFont Medium" charset="0"/>
                  </a:rPr>
                  <a:t> and </a:t>
                </a:r>
                <a14:m>
                  <m:oMath xmlns:m="http://schemas.openxmlformats.org/officeDocument/2006/math">
                    <m:sSub>
                      <m:sSubPr>
                        <m:ctrlPr>
                          <a:rPr lang="en-US" sz="1500" i="1" kern="100">
                            <a:latin typeface="Cambria Math" panose="02040503050406030204" pitchFamily="18" charset="0"/>
                            <a:ea typeface="KishoreFont Medium" charset="0"/>
                            <a:cs typeface="KishoreFont Medium" charset="0"/>
                          </a:rPr>
                        </m:ctrlPr>
                      </m:sSubPr>
                      <m:e>
                        <m:r>
                          <m:rPr>
                            <m:nor/>
                          </m:rPr>
                          <a:rPr lang="en-US" sz="1500" kern="100">
                            <a:ea typeface="KishoreFont Medium" charset="0"/>
                            <a:cs typeface="KishoreFont Medium" charset="0"/>
                          </a:rPr>
                          <m:t>β</m:t>
                        </m:r>
                      </m:e>
                      <m:sub>
                        <m:r>
                          <a:rPr lang="en-US" sz="1500" i="1" kern="100">
                            <a:latin typeface="Cambria Math"/>
                            <a:ea typeface="KishoreFont Medium" charset="0"/>
                            <a:cs typeface="KishoreFont Medium" charset="0"/>
                          </a:rPr>
                          <m:t>1</m:t>
                        </m:r>
                      </m:sub>
                    </m:sSub>
                  </m:oMath>
                </a14:m>
                <a:endParaRPr lang="en-US" sz="1500" kern="100" dirty="0">
                  <a:ea typeface="KishoreFont Medium" charset="0"/>
                  <a:cs typeface="KishoreFont Medium" charset="0"/>
                </a:endParaRPr>
              </a:p>
              <a:p>
                <a:pPr marL="285743" indent="-285743">
                  <a:buFont typeface="Wingdings" panose="05000000000000000000" pitchFamily="2" charset="2"/>
                  <a:buChar char="Ø"/>
                </a:pPr>
                <a:r>
                  <a:rPr lang="en-US" altLang="en-US" sz="1500" dirty="0">
                    <a:ea typeface="KishoreFont Medium" charset="0"/>
                    <a:cs typeface="KishoreFont Medium" charset="0"/>
                  </a:rPr>
                  <a:t>Solve using linear algebra</a:t>
                </a:r>
              </a:p>
              <a:p>
                <a:pPr marL="285743" indent="-285743">
                  <a:buFont typeface="Wingdings" panose="05000000000000000000" pitchFamily="2" charset="2"/>
                  <a:buChar char="Ø"/>
                </a:pPr>
                <a:r>
                  <a:rPr lang="en-US" sz="1500" kern="100" dirty="0">
                    <a:ea typeface="KishoreFont Medium" charset="0"/>
                    <a:cs typeface="KishoreFont Medium" charset="0"/>
                  </a:rPr>
                  <a:t>Solutions to the system are </a:t>
                </a:r>
                <a14:m>
                  <m:oMath xmlns:m="http://schemas.openxmlformats.org/officeDocument/2006/math">
                    <m:acc>
                      <m:accPr>
                        <m:chr m:val="̂"/>
                        <m:ctrlPr>
                          <a:rPr lang="en-US" sz="1500" i="1" dirty="0">
                            <a:latin typeface="Cambria Math" panose="02040503050406030204" pitchFamily="18" charset="0"/>
                          </a:rPr>
                        </m:ctrlPr>
                      </m:accPr>
                      <m:e>
                        <m:r>
                          <a:rPr lang="en-US" sz="1500" i="1" dirty="0">
                            <a:latin typeface="Cambria Math"/>
                            <a:ea typeface="KishoreFont Medium" charset="0"/>
                            <a:cs typeface="KishoreFont Medium" charset="0"/>
                          </a:rPr>
                          <m:t>𝛽</m:t>
                        </m:r>
                      </m:e>
                    </m:acc>
                    <m:r>
                      <a:rPr lang="en-US" sz="1500" baseline="-25000">
                        <a:latin typeface="Cambria Math"/>
                        <a:ea typeface="KishoreFont Medium" charset="0"/>
                        <a:cs typeface="KishoreFont Medium" charset="0"/>
                      </a:rPr>
                      <m:t>0</m:t>
                    </m:r>
                  </m:oMath>
                </a14:m>
                <a:r>
                  <a:rPr lang="en-US" sz="1500" kern="100" dirty="0">
                    <a:ea typeface="KishoreFont Medium" charset="0"/>
                    <a:cs typeface="KishoreFont Medium" charset="0"/>
                  </a:rPr>
                  <a:t> and </a:t>
                </a:r>
                <a14:m>
                  <m:oMath xmlns:m="http://schemas.openxmlformats.org/officeDocument/2006/math">
                    <m:acc>
                      <m:accPr>
                        <m:chr m:val="̂"/>
                        <m:ctrlPr>
                          <a:rPr lang="en-US" sz="1500" i="1" dirty="0">
                            <a:latin typeface="Cambria Math" panose="02040503050406030204" pitchFamily="18" charset="0"/>
                          </a:rPr>
                        </m:ctrlPr>
                      </m:accPr>
                      <m:e>
                        <m:r>
                          <a:rPr lang="en-US" sz="1500" i="1" dirty="0">
                            <a:latin typeface="Cambria Math"/>
                            <a:ea typeface="KishoreFont Medium" charset="0"/>
                            <a:cs typeface="KishoreFont Medium" charset="0"/>
                          </a:rPr>
                          <m:t>𝛽</m:t>
                        </m:r>
                      </m:e>
                    </m:acc>
                    <m:r>
                      <a:rPr lang="en-US" sz="1500" baseline="-25000">
                        <a:latin typeface="Cambria Math"/>
                        <a:ea typeface="KishoreFont Medium" charset="0"/>
                        <a:cs typeface="KishoreFont Medium" charset="0"/>
                      </a:rPr>
                      <m:t>1</m:t>
                    </m:r>
                  </m:oMath>
                </a14:m>
                <a:endParaRPr lang="en-US" sz="1500" kern="100" dirty="0">
                  <a:ea typeface="KishoreFont Medium" charset="0"/>
                  <a:cs typeface="KishoreFont Medium" charset="0"/>
                </a:endParaRPr>
              </a:p>
            </p:txBody>
          </p:sp>
        </mc:Choice>
        <mc:Fallback xmlns="">
          <p:sp>
            <p:nvSpPr>
              <p:cNvPr id="19" name="Rectangle 18"/>
              <p:cNvSpPr>
                <a:spLocks noRot="1" noChangeAspect="1" noMove="1" noResize="1" noEditPoints="1" noAdjustHandles="1" noChangeArrowheads="1" noChangeShapeType="1" noTextEdit="1"/>
              </p:cNvSpPr>
              <p:nvPr/>
            </p:nvSpPr>
            <p:spPr>
              <a:xfrm>
                <a:off x="181840" y="3508830"/>
                <a:ext cx="4922747" cy="819020"/>
              </a:xfrm>
              <a:prstGeom prst="rect">
                <a:avLst/>
              </a:prstGeom>
              <a:blipFill>
                <a:blip r:embed="rId5"/>
                <a:stretch>
                  <a:fillRect l="-372" t="-2239" b="-4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CED649B-731F-479E-9F77-AAC510E654B4}"/>
                  </a:ext>
                </a:extLst>
              </p:cNvPr>
              <p:cNvSpPr txBox="1"/>
              <p:nvPr/>
            </p:nvSpPr>
            <p:spPr>
              <a:xfrm>
                <a:off x="5413829" y="3844136"/>
                <a:ext cx="3548331" cy="767005"/>
              </a:xfrm>
              <a:prstGeom prst="rect">
                <a:avLst/>
              </a:prstGeom>
              <a:noFill/>
            </p:spPr>
            <p:txBody>
              <a:bodyPr wrap="square" lIns="0" tIns="0" rIns="0" bIns="0" rtlCol="0">
                <a:spAutoFit/>
              </a:bodyPr>
              <a:lstStyle/>
              <a:p>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a:ea typeface="KishoreFont Medium" charset="0"/>
                            <a:cs typeface="KishoreFont Medium" charset="0"/>
                          </a:rPr>
                          <m:t>𝛽</m:t>
                        </m:r>
                      </m:e>
                    </m:acc>
                    <m:r>
                      <a:rPr lang="en-US" sz="2400" baseline="-25000">
                        <a:latin typeface="Cambria Math"/>
                        <a:ea typeface="KishoreFont Medium" charset="0"/>
                        <a:cs typeface="KishoreFont Medium" charset="0"/>
                      </a:rPr>
                      <m:t>1</m:t>
                    </m:r>
                  </m:oMath>
                </a14:m>
                <a:r>
                  <a:rPr lang="en-US" sz="2400" dirty="0"/>
                  <a:t> = </a:t>
                </a:r>
                <a14:m>
                  <m:oMath xmlns:m="http://schemas.openxmlformats.org/officeDocument/2006/math">
                    <m:f>
                      <m:fPr>
                        <m:ctrlPr>
                          <a:rPr lang="bg-BG" sz="2400" i="1" dirty="0">
                            <a:latin typeface="Cambria Math" panose="02040503050406030204" pitchFamily="18" charset="0"/>
                            <a:ea typeface="KishoreFont Medium" charset="0"/>
                            <a:cs typeface="KishoreFont Medium" charset="0"/>
                          </a:rPr>
                        </m:ctrlPr>
                      </m:fPr>
                      <m:num>
                        <m:r>
                          <m:rPr>
                            <m:nor/>
                          </m:rPr>
                          <a:rPr lang="en-US" sz="2400" dirty="0">
                            <a:ea typeface="KishoreFont Medium" charset="0"/>
                            <a:cs typeface="KishoreFont Medium" charset="0"/>
                          </a:rPr>
                          <m:t>S</m:t>
                        </m:r>
                        <m:r>
                          <m:rPr>
                            <m:nor/>
                          </m:rPr>
                          <a:rPr lang="en-US" sz="2400" baseline="-25000" dirty="0">
                            <a:ea typeface="KishoreFont Medium" charset="0"/>
                            <a:cs typeface="KishoreFont Medium" charset="0"/>
                          </a:rPr>
                          <m:t>xy</m:t>
                        </m:r>
                      </m:num>
                      <m:den>
                        <m:r>
                          <m:rPr>
                            <m:nor/>
                          </m:rPr>
                          <a:rPr lang="en-US" sz="2400" dirty="0">
                            <a:ea typeface="KishoreFont Medium" charset="0"/>
                            <a:cs typeface="KishoreFont Medium" charset="0"/>
                          </a:rPr>
                          <m:t>S</m:t>
                        </m:r>
                        <m:r>
                          <m:rPr>
                            <m:nor/>
                          </m:rPr>
                          <a:rPr lang="en-US" sz="2400" baseline="-25000" dirty="0">
                            <a:ea typeface="KishoreFont Medium" charset="0"/>
                            <a:cs typeface="KishoreFont Medium" charset="0"/>
                          </a:rPr>
                          <m:t>xx</m:t>
                        </m:r>
                        <m:r>
                          <a:rPr lang="en-US" sz="2400" i="1" baseline="-25000" dirty="0">
                            <a:latin typeface="Cambria Math"/>
                            <a:ea typeface="KishoreFont Medium" charset="0"/>
                            <a:cs typeface="KishoreFont Medium" charset="0"/>
                          </a:rPr>
                          <m:t> </m:t>
                        </m:r>
                      </m:den>
                    </m:f>
                  </m:oMath>
                </a14:m>
                <a:r>
                  <a:rPr lang="en-US" sz="2400" dirty="0"/>
                  <a:t> </a:t>
                </a:r>
                <a14:m>
                  <m:oMath xmlns:m="http://schemas.openxmlformats.org/officeDocument/2006/math">
                    <m:r>
                      <a:rPr lang="bg-BG" sz="2400" i="1" dirty="0">
                        <a:latin typeface="Cambria Math"/>
                        <a:ea typeface="Cambria Math" charset="0"/>
                        <a:cs typeface="Cambria Math" charset="0"/>
                      </a:rPr>
                      <m:t>≡</m:t>
                    </m:r>
                  </m:oMath>
                </a14:m>
                <a:r>
                  <a:rPr lang="en-US" sz="2400" dirty="0"/>
                  <a:t> </a:t>
                </a:r>
                <a14:m>
                  <m:oMath xmlns:m="http://schemas.openxmlformats.org/officeDocument/2006/math">
                    <m:f>
                      <m:fPr>
                        <m:ctrlPr>
                          <a:rPr lang="en-US" sz="2400" i="1">
                            <a:latin typeface="Cambria Math" panose="02040503050406030204" pitchFamily="18" charset="0"/>
                          </a:rPr>
                        </m:ctrlPr>
                      </m:fPr>
                      <m:num>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b>
                              <m:sSubPr>
                                <m:ctrlPr>
                                  <a:rPr lang="en-US" sz="2400" i="1" dirty="0">
                                    <a:latin typeface="Cambria Math" panose="02040503050406030204" pitchFamily="18" charset="0"/>
                                  </a:rPr>
                                </m:ctrlPr>
                              </m:sSubPr>
                              <m:e>
                                <m:r>
                                  <m:rPr>
                                    <m:nor/>
                                  </m:rPr>
                                  <a:rPr lang="en-US" sz="2400" dirty="0">
                                    <a:ea typeface="KishoreFont Medium" charset="0"/>
                                    <a:cs typeface="KishoreFont Medium" charset="0"/>
                                  </a:rPr>
                                  <m:t>y</m:t>
                                </m:r>
                              </m:e>
                              <m:sub>
                                <m:r>
                                  <a:rPr lang="en-US" sz="2400" i="1" dirty="0">
                                    <a:latin typeface="Cambria Math"/>
                                  </a:rPr>
                                  <m:t>𝑖</m:t>
                                </m:r>
                              </m:sub>
                            </m:sSub>
                            <m:r>
                              <m:rPr>
                                <m:nor/>
                              </m:rPr>
                              <a:rPr lang="en-US" sz="2400" dirty="0">
                                <a:ea typeface="KishoreFont Medium" charset="0"/>
                                <a:cs typeface="KishoreFont Medium" charset="0"/>
                              </a:rPr>
                              <m:t>(</m:t>
                            </m:r>
                            <m:sSub>
                              <m:sSubPr>
                                <m:ctrlPr>
                                  <a:rPr lang="en-US" sz="2400" i="1" dirty="0">
                                    <a:latin typeface="Cambria Math" panose="02040503050406030204" pitchFamily="18" charset="0"/>
                                  </a:rPr>
                                </m:ctrlPr>
                              </m:sSubPr>
                              <m:e>
                                <m:r>
                                  <m:rPr>
                                    <m:nor/>
                                  </m:rPr>
                                  <a:rPr lang="en-US" sz="2400" dirty="0">
                                    <a:ea typeface="KishoreFont Medium" charset="0"/>
                                    <a:cs typeface="KishoreFont Medium" charset="0"/>
                                  </a:rPr>
                                  <m:t>x</m:t>
                                </m:r>
                              </m:e>
                              <m:sub>
                                <m:r>
                                  <a:rPr lang="en-US" sz="2400" i="1" dirty="0">
                                    <a:latin typeface="Cambria Math"/>
                                  </a:rPr>
                                  <m:t>𝑖</m:t>
                                </m:r>
                              </m:sub>
                            </m:sSub>
                            <m:r>
                              <m:rPr>
                                <m:nor/>
                              </m:rPr>
                              <a:rPr lang="en-US" sz="2400" dirty="0">
                                <a:ea typeface="KishoreFont Medium" charset="0"/>
                                <a:cs typeface="KishoreFont Medium" charset="0"/>
                              </a:rPr>
                              <m:t>−</m:t>
                            </m:r>
                            <m:acc>
                              <m:accPr>
                                <m:chr m:val="̅"/>
                                <m:ctrlPr>
                                  <a:rPr lang="en-US" sz="2400" i="1" dirty="0">
                                    <a:latin typeface="Cambria Math" panose="02040503050406030204" pitchFamily="18" charset="0"/>
                                    <a:ea typeface="KishoreFont Medium" charset="0"/>
                                    <a:cs typeface="KishoreFont Medium" charset="0"/>
                                  </a:rPr>
                                </m:ctrlPr>
                              </m:accPr>
                              <m:e>
                                <m:r>
                                  <m:rPr>
                                    <m:nor/>
                                  </m:rPr>
                                  <a:rPr lang="en-US" sz="2400" dirty="0">
                                    <a:ea typeface="KishoreFont Medium" charset="0"/>
                                    <a:cs typeface="KishoreFont Medium" charset="0"/>
                                  </a:rPr>
                                  <m:t>x</m:t>
                                </m:r>
                              </m:e>
                            </m:acc>
                            <m:r>
                              <m:rPr>
                                <m:nor/>
                              </m:rPr>
                              <a:rPr lang="en-US" sz="2400" dirty="0">
                                <a:ea typeface="KishoreFont Medium" charset="0"/>
                                <a:cs typeface="KishoreFont Medium" charset="0"/>
                              </a:rPr>
                              <m:t>)</m:t>
                            </m:r>
                          </m:e>
                        </m:nary>
                        <m:r>
                          <m:rPr>
                            <m:nor/>
                          </m:rPr>
                          <a:rPr lang="en-US" sz="2400" dirty="0"/>
                          <m:t> </m:t>
                        </m:r>
                      </m:num>
                      <m:den>
                        <m:nary>
                          <m:naryPr>
                            <m:chr m:val="∑"/>
                            <m:ctrlPr>
                              <a:rPr lang="en-US" sz="2400" i="1">
                                <a:latin typeface="Cambria Math" panose="02040503050406030204" pitchFamily="18" charset="0"/>
                              </a:rPr>
                            </m:ctrlPr>
                          </m:naryPr>
                          <m:sub>
                            <m:r>
                              <m:rPr>
                                <m:brk m:alnAt="23"/>
                              </m:rPr>
                              <a:rPr lang="en-US" sz="2400" i="1">
                                <a:latin typeface="Cambria Math"/>
                              </a:rPr>
                              <m:t>𝑖</m:t>
                            </m:r>
                            <m:r>
                              <a:rPr lang="en-US" sz="2400" i="1">
                                <a:latin typeface="Cambria Math"/>
                              </a:rPr>
                              <m:t>=1</m:t>
                            </m:r>
                          </m:sub>
                          <m:sup>
                            <m:r>
                              <a:rPr lang="en-US" sz="2400" i="1">
                                <a:latin typeface="Cambria Math"/>
                              </a:rPr>
                              <m:t>𝑛</m:t>
                            </m:r>
                          </m:sup>
                          <m:e>
                            <m:sSup>
                              <m:sSupPr>
                                <m:ctrlPr>
                                  <a:rPr lang="en-US" sz="2400" i="1">
                                    <a:latin typeface="Cambria Math" panose="02040503050406030204" pitchFamily="18" charset="0"/>
                                  </a:rPr>
                                </m:ctrlPr>
                              </m:sSupPr>
                              <m:e>
                                <m:r>
                                  <m:rPr>
                                    <m:nor/>
                                  </m:rPr>
                                  <a:rPr lang="en-US" sz="2400" dirty="0">
                                    <a:ea typeface="KishoreFont Medium" charset="0"/>
                                    <a:cs typeface="KishoreFont Medium" charset="0"/>
                                  </a:rPr>
                                  <m:t>(</m:t>
                                </m:r>
                                <m:sSub>
                                  <m:sSubPr>
                                    <m:ctrlPr>
                                      <a:rPr lang="en-US" sz="2400" i="1" dirty="0">
                                        <a:latin typeface="Cambria Math" panose="02040503050406030204" pitchFamily="18" charset="0"/>
                                      </a:rPr>
                                    </m:ctrlPr>
                                  </m:sSubPr>
                                  <m:e>
                                    <m:r>
                                      <m:rPr>
                                        <m:nor/>
                                      </m:rPr>
                                      <a:rPr lang="en-US" sz="2400" dirty="0">
                                        <a:ea typeface="KishoreFont Medium" charset="0"/>
                                        <a:cs typeface="KishoreFont Medium" charset="0"/>
                                      </a:rPr>
                                      <m:t>x</m:t>
                                    </m:r>
                                  </m:e>
                                  <m:sub>
                                    <m:r>
                                      <a:rPr lang="en-US" sz="2400" i="1" dirty="0">
                                        <a:latin typeface="Cambria Math"/>
                                      </a:rPr>
                                      <m:t>𝑖</m:t>
                                    </m:r>
                                  </m:sub>
                                </m:sSub>
                                <m:r>
                                  <m:rPr>
                                    <m:nor/>
                                  </m:rPr>
                                  <a:rPr lang="en-US" sz="2400" dirty="0">
                                    <a:ea typeface="KishoreFont Medium" charset="0"/>
                                    <a:cs typeface="KishoreFont Medium" charset="0"/>
                                  </a:rPr>
                                  <m:t>−</m:t>
                                </m:r>
                                <m:acc>
                                  <m:accPr>
                                    <m:chr m:val="̅"/>
                                    <m:ctrlPr>
                                      <a:rPr lang="en-US" sz="2400" i="1" dirty="0">
                                        <a:latin typeface="Cambria Math" panose="02040503050406030204" pitchFamily="18" charset="0"/>
                                        <a:ea typeface="KishoreFont Medium" charset="0"/>
                                        <a:cs typeface="KishoreFont Medium" charset="0"/>
                                      </a:rPr>
                                    </m:ctrlPr>
                                  </m:accPr>
                                  <m:e>
                                    <m:r>
                                      <m:rPr>
                                        <m:nor/>
                                      </m:rPr>
                                      <a:rPr lang="en-US" sz="2400" dirty="0">
                                        <a:ea typeface="KishoreFont Medium" charset="0"/>
                                        <a:cs typeface="KishoreFont Medium" charset="0"/>
                                      </a:rPr>
                                      <m:t>x</m:t>
                                    </m:r>
                                  </m:e>
                                </m:acc>
                                <m:r>
                                  <m:rPr>
                                    <m:nor/>
                                  </m:rPr>
                                  <a:rPr lang="en-US" sz="2400" dirty="0">
                                    <a:ea typeface="KishoreFont Medium" charset="0"/>
                                    <a:cs typeface="KishoreFont Medium" charset="0"/>
                                  </a:rPr>
                                  <m:t>)</m:t>
                                </m:r>
                              </m:e>
                              <m:sup>
                                <m:r>
                                  <a:rPr lang="en-US" sz="2400" i="1">
                                    <a:latin typeface="Cambria Math"/>
                                  </a:rPr>
                                  <m:t>2</m:t>
                                </m:r>
                              </m:sup>
                            </m:sSup>
                          </m:e>
                        </m:nary>
                        <m:r>
                          <m:rPr>
                            <m:nor/>
                          </m:rPr>
                          <a:rPr lang="en-US" sz="2400" dirty="0"/>
                          <m:t> </m:t>
                        </m:r>
                      </m:den>
                    </m:f>
                  </m:oMath>
                </a14:m>
                <a:endParaRPr lang="en-US" sz="2400" dirty="0"/>
              </a:p>
            </p:txBody>
          </p:sp>
        </mc:Choice>
        <mc:Fallback xmlns="">
          <p:sp>
            <p:nvSpPr>
              <p:cNvPr id="32" name="TextBox 31">
                <a:extLst>
                  <a:ext uri="{FF2B5EF4-FFF2-40B4-BE49-F238E27FC236}">
                    <a16:creationId xmlns:a16="http://schemas.microsoft.com/office/drawing/2014/main" id="{0CED649B-731F-479E-9F77-AAC510E654B4}"/>
                  </a:ext>
                </a:extLst>
              </p:cNvPr>
              <p:cNvSpPr txBox="1">
                <a:spLocks noRot="1" noChangeAspect="1" noMove="1" noResize="1" noEditPoints="1" noAdjustHandles="1" noChangeArrowheads="1" noChangeShapeType="1" noTextEdit="1"/>
              </p:cNvSpPr>
              <p:nvPr/>
            </p:nvSpPr>
            <p:spPr>
              <a:xfrm>
                <a:off x="5413829" y="3844136"/>
                <a:ext cx="3548331" cy="7670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ECED449A-73B5-4E44-8ED3-4C33FF6884B8}"/>
                  </a:ext>
                </a:extLst>
              </p:cNvPr>
              <p:cNvSpPr txBox="1"/>
              <p:nvPr/>
            </p:nvSpPr>
            <p:spPr>
              <a:xfrm>
                <a:off x="5369680" y="3366698"/>
                <a:ext cx="3059597" cy="481670"/>
              </a:xfrm>
              <a:prstGeom prst="rect">
                <a:avLst/>
              </a:prstGeom>
              <a:noFill/>
            </p:spPr>
            <p:txBody>
              <a:bodyPr wrap="square" lIns="91438" tIns="45719" rIns="91438" bIns="45719" rtlCol="0">
                <a:spAutoFit/>
              </a:bodyPr>
              <a:lstStyle/>
              <a:p>
                <a14:m>
                  <m:oMath xmlns:m="http://schemas.openxmlformats.org/officeDocument/2006/math">
                    <m:acc>
                      <m:accPr>
                        <m:chr m:val="̂"/>
                        <m:ctrlPr>
                          <a:rPr lang="en-US" sz="2400" i="1" dirty="0">
                            <a:latin typeface="Cambria Math" panose="02040503050406030204" pitchFamily="18" charset="0"/>
                          </a:rPr>
                        </m:ctrlPr>
                      </m:accPr>
                      <m:e>
                        <m:r>
                          <a:rPr lang="en-US" sz="2400" i="1" dirty="0">
                            <a:latin typeface="Cambria Math"/>
                            <a:ea typeface="KishoreFont Medium" charset="0"/>
                            <a:cs typeface="KishoreFont Medium" charset="0"/>
                          </a:rPr>
                          <m:t>𝛽</m:t>
                        </m:r>
                      </m:e>
                    </m:acc>
                    <m:r>
                      <a:rPr lang="en-US" sz="2400" baseline="-25000">
                        <a:latin typeface="Cambria Math"/>
                        <a:ea typeface="KishoreFont Medium" charset="0"/>
                        <a:cs typeface="KishoreFont Medium" charset="0"/>
                      </a:rPr>
                      <m:t>0</m:t>
                    </m:r>
                  </m:oMath>
                </a14:m>
                <a:r>
                  <a:rPr lang="en-US" sz="2400" dirty="0">
                    <a:ea typeface="KishoreFont Medium" charset="0"/>
                    <a:cs typeface="KishoreFont Medium" charset="0"/>
                  </a:rPr>
                  <a:t> = </a:t>
                </a:r>
                <a14:m>
                  <m:oMath xmlns:m="http://schemas.openxmlformats.org/officeDocument/2006/math">
                    <m:acc>
                      <m:accPr>
                        <m:chr m:val="̅"/>
                        <m:ctrlPr>
                          <a:rPr lang="en-US" sz="2400" i="1" dirty="0">
                            <a:latin typeface="Cambria Math" panose="02040503050406030204" pitchFamily="18" charset="0"/>
                            <a:ea typeface="KishoreFont Medium" charset="0"/>
                            <a:cs typeface="KishoreFont Medium" charset="0"/>
                          </a:rPr>
                        </m:ctrlPr>
                      </m:accPr>
                      <m:e>
                        <m:r>
                          <m:rPr>
                            <m:nor/>
                          </m:rPr>
                          <a:rPr lang="en-US" sz="2400" dirty="0">
                            <a:ea typeface="KishoreFont Medium" charset="0"/>
                            <a:cs typeface="KishoreFont Medium" charset="0"/>
                          </a:rPr>
                          <m:t>y</m:t>
                        </m:r>
                      </m:e>
                    </m:acc>
                    <m:r>
                      <m:rPr>
                        <m:nor/>
                      </m:rPr>
                      <a:rPr lang="en-US" sz="2400" dirty="0">
                        <a:ea typeface="KishoreFont Medium" charset="0"/>
                        <a:cs typeface="KishoreFont Medium" charset="0"/>
                      </a:rPr>
                      <m:t> −</m:t>
                    </m:r>
                    <m:r>
                      <a:rPr lang="en-US" sz="2400" dirty="0">
                        <a:latin typeface="Cambria Math"/>
                        <a:ea typeface="KishoreFont Medium" charset="0"/>
                        <a:cs typeface="KishoreFont Medium" charset="0"/>
                      </a:rPr>
                      <m:t> </m:t>
                    </m:r>
                    <m:acc>
                      <m:accPr>
                        <m:chr m:val="̂"/>
                        <m:ctrlPr>
                          <a:rPr lang="en-US" sz="2400" i="1" dirty="0">
                            <a:latin typeface="Cambria Math" panose="02040503050406030204" pitchFamily="18" charset="0"/>
                          </a:rPr>
                        </m:ctrlPr>
                      </m:accPr>
                      <m:e>
                        <m:r>
                          <a:rPr lang="en-US" sz="2400" i="1" dirty="0">
                            <a:latin typeface="Cambria Math"/>
                            <a:ea typeface="KishoreFont Medium" charset="0"/>
                            <a:cs typeface="KishoreFont Medium" charset="0"/>
                          </a:rPr>
                          <m:t>𝛽</m:t>
                        </m:r>
                      </m:e>
                    </m:acc>
                    <m:r>
                      <a:rPr lang="en-US" sz="2400" baseline="-25000">
                        <a:latin typeface="Cambria Math"/>
                        <a:ea typeface="KishoreFont Medium" charset="0"/>
                        <a:cs typeface="KishoreFont Medium" charset="0"/>
                      </a:rPr>
                      <m:t>1</m:t>
                    </m:r>
                    <m:acc>
                      <m:accPr>
                        <m:chr m:val="̅"/>
                        <m:ctrlPr>
                          <a:rPr lang="en-US" sz="2400" i="1" dirty="0">
                            <a:latin typeface="Cambria Math" panose="02040503050406030204" pitchFamily="18" charset="0"/>
                            <a:ea typeface="KishoreFont Medium" charset="0"/>
                            <a:cs typeface="KishoreFont Medium" charset="0"/>
                          </a:rPr>
                        </m:ctrlPr>
                      </m:accPr>
                      <m:e>
                        <m:r>
                          <m:rPr>
                            <m:nor/>
                          </m:rPr>
                          <a:rPr lang="en-US" sz="2400" dirty="0">
                            <a:ea typeface="KishoreFont Medium" charset="0"/>
                            <a:cs typeface="KishoreFont Medium" charset="0"/>
                          </a:rPr>
                          <m:t>x</m:t>
                        </m:r>
                      </m:e>
                    </m:acc>
                  </m:oMath>
                </a14:m>
                <a:endParaRPr lang="en-US" sz="2400" dirty="0">
                  <a:ea typeface="KishoreFont Medium" charset="0"/>
                  <a:cs typeface="KishoreFont Medium" charset="0"/>
                </a:endParaRPr>
              </a:p>
            </p:txBody>
          </p:sp>
        </mc:Choice>
        <mc:Fallback xmlns="">
          <p:sp>
            <p:nvSpPr>
              <p:cNvPr id="33" name="TextBox 32">
                <a:extLst>
                  <a:ext uri="{FF2B5EF4-FFF2-40B4-BE49-F238E27FC236}">
                    <a16:creationId xmlns:a16="http://schemas.microsoft.com/office/drawing/2014/main" id="{ECED449A-73B5-4E44-8ED3-4C33FF6884B8}"/>
                  </a:ext>
                </a:extLst>
              </p:cNvPr>
              <p:cNvSpPr txBox="1">
                <a:spLocks noRot="1" noChangeAspect="1" noMove="1" noResize="1" noEditPoints="1" noAdjustHandles="1" noChangeArrowheads="1" noChangeShapeType="1" noTextEdit="1"/>
              </p:cNvSpPr>
              <p:nvPr/>
            </p:nvSpPr>
            <p:spPr>
              <a:xfrm>
                <a:off x="5369680" y="3366698"/>
                <a:ext cx="3059597" cy="481670"/>
              </a:xfrm>
              <a:prstGeom prst="rect">
                <a:avLst/>
              </a:prstGeom>
              <a:blipFill>
                <a:blip r:embed="rId7"/>
                <a:stretch>
                  <a:fillRect t="-5063" b="-29114"/>
                </a:stretch>
              </a:blipFill>
            </p:spPr>
            <p:txBody>
              <a:bodyPr/>
              <a:lstStyle/>
              <a:p>
                <a:r>
                  <a:rPr lang="en-US">
                    <a:noFill/>
                  </a:rPr>
                  <a:t> </a:t>
                </a:r>
              </a:p>
            </p:txBody>
          </p:sp>
        </mc:Fallback>
      </mc:AlternateContent>
      <p:sp>
        <p:nvSpPr>
          <p:cNvPr id="8" name="Rectangle 2"/>
          <p:cNvSpPr>
            <a:spLocks noChangeArrowheads="1"/>
          </p:cNvSpPr>
          <p:nvPr/>
        </p:nvSpPr>
        <p:spPr bwMode="auto">
          <a:xfrm>
            <a:off x="342699" y="132452"/>
            <a:ext cx="78421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charset="0"/>
                <a:ea typeface="MS PGothic" charset="-128"/>
              </a:defRPr>
            </a:lvl1pPr>
            <a:lvl2pPr marL="742950" indent="-285750">
              <a:defRPr>
                <a:solidFill>
                  <a:schemeClr val="tx1"/>
                </a:solidFill>
                <a:latin typeface="Calibri" charset="0"/>
                <a:ea typeface="MS PGothic" charset="-128"/>
              </a:defRPr>
            </a:lvl2pPr>
            <a:lvl3pPr marL="1143000" indent="-228600">
              <a:defRPr>
                <a:solidFill>
                  <a:schemeClr val="tx1"/>
                </a:solidFill>
                <a:latin typeface="Calibri" charset="0"/>
                <a:ea typeface="MS PGothic" charset="-128"/>
              </a:defRPr>
            </a:lvl3pPr>
            <a:lvl4pPr marL="1600200" indent="-228600">
              <a:defRPr>
                <a:solidFill>
                  <a:schemeClr val="tx1"/>
                </a:solidFill>
                <a:latin typeface="Calibri" charset="0"/>
                <a:ea typeface="MS PGothic" charset="-128"/>
              </a:defRPr>
            </a:lvl4pPr>
            <a:lvl5pPr marL="2057400" indent="-228600">
              <a:defRPr>
                <a:solidFill>
                  <a:schemeClr val="tx1"/>
                </a:solidFill>
                <a:latin typeface="Calibri" charset="0"/>
                <a:ea typeface="MS PGothic" charset="-128"/>
              </a:defRPr>
            </a:lvl5pPr>
            <a:lvl6pPr marL="2514600" indent="-228600" defTabSz="457200" eaLnBrk="0" fontAlgn="base" hangingPunct="0">
              <a:spcBef>
                <a:spcPct val="0"/>
              </a:spcBef>
              <a:spcAft>
                <a:spcPct val="0"/>
              </a:spcAft>
              <a:defRPr>
                <a:solidFill>
                  <a:schemeClr val="tx1"/>
                </a:solidFill>
                <a:latin typeface="Calibri" charset="0"/>
                <a:ea typeface="MS PGothic" charset="-128"/>
              </a:defRPr>
            </a:lvl6pPr>
            <a:lvl7pPr marL="2971800" indent="-228600" defTabSz="457200" eaLnBrk="0" fontAlgn="base" hangingPunct="0">
              <a:spcBef>
                <a:spcPct val="0"/>
              </a:spcBef>
              <a:spcAft>
                <a:spcPct val="0"/>
              </a:spcAft>
              <a:defRPr>
                <a:solidFill>
                  <a:schemeClr val="tx1"/>
                </a:solidFill>
                <a:latin typeface="Calibri" charset="0"/>
                <a:ea typeface="MS PGothic" charset="-128"/>
              </a:defRPr>
            </a:lvl7pPr>
            <a:lvl8pPr marL="3429000" indent="-228600" defTabSz="457200" eaLnBrk="0" fontAlgn="base" hangingPunct="0">
              <a:spcBef>
                <a:spcPct val="0"/>
              </a:spcBef>
              <a:spcAft>
                <a:spcPct val="0"/>
              </a:spcAft>
              <a:defRPr>
                <a:solidFill>
                  <a:schemeClr val="tx1"/>
                </a:solidFill>
                <a:latin typeface="Calibri" charset="0"/>
                <a:ea typeface="MS PGothic" charset="-128"/>
              </a:defRPr>
            </a:lvl8pPr>
            <a:lvl9pPr marL="3886200" indent="-228600" defTabSz="457200" eaLnBrk="0" fontAlgn="base" hangingPunct="0">
              <a:spcBef>
                <a:spcPct val="0"/>
              </a:spcBef>
              <a:spcAft>
                <a:spcPct val="0"/>
              </a:spcAft>
              <a:defRPr>
                <a:solidFill>
                  <a:schemeClr val="tx1"/>
                </a:solidFill>
                <a:latin typeface="Calibri" charset="0"/>
                <a:ea typeface="MS PGothic" charset="-128"/>
              </a:defRPr>
            </a:lvl9pPr>
          </a:lstStyle>
          <a:p>
            <a:pPr algn="ctr">
              <a:spcBef>
                <a:spcPct val="0"/>
              </a:spcBef>
            </a:pPr>
            <a:r>
              <a:rPr lang="en-US" altLang="en-US" sz="3600" b="1" dirty="0">
                <a:latin typeface="Arial" panose="020B0604020202020204" pitchFamily="34" charset="0"/>
                <a:ea typeface="Vitesse" charset="0"/>
                <a:cs typeface="Arial" panose="020B0604020202020204" pitchFamily="34" charset="0"/>
              </a:rPr>
              <a:t>Model Estimation</a:t>
            </a:r>
          </a:p>
        </p:txBody>
      </p:sp>
    </p:spTree>
    <p:extLst>
      <p:ext uri="{BB962C8B-B14F-4D97-AF65-F5344CB8AC3E}">
        <p14:creationId xmlns:p14="http://schemas.microsoft.com/office/powerpoint/2010/main" val="135622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32"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468" y="93574"/>
            <a:ext cx="8231063" cy="847929"/>
          </a:xfrm>
        </p:spPr>
        <p:txBody>
          <a:bodyPr/>
          <a:lstStyle/>
          <a:p>
            <a:r>
              <a:rPr lang="en-US" sz="3200" b="1" dirty="0"/>
              <a:t>Influential Points and Leverage Points</a:t>
            </a:r>
            <a:r>
              <a:rPr lang="en-US" sz="3800" dirty="0"/>
              <a:t>	</a:t>
            </a:r>
          </a:p>
        </p:txBody>
      </p:sp>
      <p:sp>
        <p:nvSpPr>
          <p:cNvPr id="3" name="Text Placeholder 2"/>
          <p:cNvSpPr>
            <a:spLocks noGrp="1"/>
          </p:cNvSpPr>
          <p:nvPr>
            <p:ph type="body" idx="1"/>
          </p:nvPr>
        </p:nvSpPr>
        <p:spPr>
          <a:xfrm>
            <a:off x="372794" y="941504"/>
            <a:ext cx="8459712" cy="3684458"/>
          </a:xfrm>
        </p:spPr>
        <p:txBody>
          <a:bodyPr/>
          <a:lstStyle/>
          <a:p>
            <a:r>
              <a:rPr lang="en-US" sz="2400" b="1" u="sng" dirty="0"/>
              <a:t>Influential observation: </a:t>
            </a:r>
            <a:r>
              <a:rPr lang="en-US" sz="2400" dirty="0"/>
              <a:t>Point that if it is removed would significantly change the statistical analysis. For simple linear regression, points that are outliers in the X direction are often influential</a:t>
            </a:r>
          </a:p>
          <a:p>
            <a:r>
              <a:rPr lang="en-US" sz="2400" b="1" u="sng" dirty="0"/>
              <a:t>Leverage point: </a:t>
            </a:r>
            <a:r>
              <a:rPr lang="en-US" sz="2400" dirty="0"/>
              <a:t>Point that is an outlier in the x direction that has a potential to be influential. It will be influential if its residual is of moderately large magnitude (another way to think of it: unusual x value that have little effect on the regression coefficients). </a:t>
            </a:r>
          </a:p>
        </p:txBody>
      </p:sp>
    </p:spTree>
    <p:extLst>
      <p:ext uri="{BB962C8B-B14F-4D97-AF65-F5344CB8AC3E}">
        <p14:creationId xmlns:p14="http://schemas.microsoft.com/office/powerpoint/2010/main" val="1423567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Getting to Know Your Scatterplot and Residuals - ppt video online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011" y="1"/>
            <a:ext cx="6643347" cy="513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618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304800" y="895352"/>
                <a:ext cx="7968575" cy="3423756"/>
              </a:xfrm>
              <a:prstGeom prst="rect">
                <a:avLst/>
              </a:prstGeom>
              <a:noFill/>
            </p:spPr>
            <p:txBody>
              <a:bodyPr wrap="square" lIns="91438" tIns="45719" rIns="91438" bIns="45719" rtlCol="0">
                <a:spAutoFit/>
              </a:bodyPr>
              <a:lstStyle/>
              <a:p>
                <a:r>
                  <a:rPr lang="en-US" b="1" dirty="0">
                    <a:ea typeface="Helvetica Neue" charset="0"/>
                    <a:cs typeface="Helvetica Neue" charset="0"/>
                  </a:rPr>
                  <a:t>Cook’s Distance:</a:t>
                </a:r>
              </a:p>
              <a:p>
                <a:endParaRPr lang="en-US" dirty="0">
                  <a:cs typeface="Times New Roman" panose="02020603050405020304" pitchFamily="18" charset="0"/>
                </a:endParaRPr>
              </a:p>
              <a:p>
                <a:endParaRPr lang="en-US" dirty="0">
                  <a:cs typeface="Times New Roman" panose="02020603050405020304" pitchFamily="18" charset="0"/>
                </a:endParaRPr>
              </a:p>
              <a:p>
                <a:endParaRPr lang="en-US" dirty="0">
                  <a:cs typeface="Times New Roman" panose="02020603050405020304" pitchFamily="18" charset="0"/>
                </a:endParaRPr>
              </a:p>
              <a:p>
                <a:pPr marL="285750" indent="-285750">
                  <a:buFont typeface="Wingdings" panose="05000000000000000000" pitchFamily="2" charset="2"/>
                  <a:buChar char="§"/>
                </a:pPr>
                <a:r>
                  <a:rPr lang="en-US" dirty="0">
                    <a:ea typeface="Helvetica Neue" charset="0"/>
                    <a:cs typeface="Helvetica Neue" charset="0"/>
                  </a:rPr>
                  <a:t>Where      are the fitted values from the model fitted </a:t>
                </a:r>
                <a:r>
                  <a:rPr lang="en-US" u="sng" dirty="0">
                    <a:ea typeface="Helvetica Neue" charset="0"/>
                    <a:cs typeface="Helvetica Neue" charset="0"/>
                  </a:rPr>
                  <a:t>without</a:t>
                </a:r>
                <a:r>
                  <a:rPr lang="en-US" dirty="0">
                    <a:ea typeface="Helvetica Neue" charset="0"/>
                    <a:cs typeface="Helvetica Neue" charset="0"/>
                  </a:rPr>
                  <a:t> the </a:t>
                </a:r>
                <a:r>
                  <a:rPr lang="en-US" i="1" dirty="0" err="1">
                    <a:ea typeface="Helvetica Neue" charset="0"/>
                    <a:cs typeface="Helvetica Neue" charset="0"/>
                  </a:rPr>
                  <a:t>i</a:t>
                </a:r>
                <a:r>
                  <a:rPr lang="en-US" dirty="0" err="1">
                    <a:ea typeface="Helvetica Neue" charset="0"/>
                    <a:cs typeface="Helvetica Neue" charset="0"/>
                  </a:rPr>
                  <a:t>-th</a:t>
                </a:r>
                <a:r>
                  <a:rPr lang="en-US" dirty="0">
                    <a:ea typeface="Helvetica Neue" charset="0"/>
                    <a:cs typeface="Helvetica Neue" charset="0"/>
                  </a:rPr>
                  <a:t> observation (i.e. observations excluding </a:t>
                </a:r>
                <a:r>
                  <a:rPr lang="en-US" i="1" dirty="0" err="1">
                    <a:ea typeface="Helvetica Neue" charset="0"/>
                    <a:cs typeface="Helvetica Neue" charset="0"/>
                  </a:rPr>
                  <a:t>i</a:t>
                </a:r>
                <a:r>
                  <a:rPr lang="en-US" dirty="0" err="1">
                    <a:ea typeface="Helvetica Neue" charset="0"/>
                    <a:cs typeface="Helvetica Neue" charset="0"/>
                  </a:rPr>
                  <a:t>-th</a:t>
                </a:r>
                <a:r>
                  <a:rPr lang="en-US" dirty="0">
                    <a:ea typeface="Helvetica Neue" charset="0"/>
                    <a:cs typeface="Helvetica Neue" charset="0"/>
                  </a:rPr>
                  <a:t> observation)</a:t>
                </a:r>
              </a:p>
              <a:p>
                <a:pPr marL="285750" indent="-285750">
                  <a:buFont typeface="Wingdings" panose="05000000000000000000" pitchFamily="2" charset="2"/>
                  <a:buChar char="§"/>
                </a:pPr>
                <a:r>
                  <a:rPr lang="en-US" dirty="0">
                    <a:ea typeface="Helvetica Neue" charset="0"/>
                    <a:cs typeface="Helvetica Neue" charset="0"/>
                  </a:rPr>
                  <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𝑌</m:t>
                        </m:r>
                      </m:e>
                    </m:acc>
                  </m:oMath>
                </a14:m>
                <a:r>
                  <a:rPr lang="en-US" dirty="0">
                    <a:ea typeface="Helvetica Neue" charset="0"/>
                    <a:cs typeface="Helvetica Neue" charset="0"/>
                  </a:rPr>
                  <a:t> the fitted values from the model fitted </a:t>
                </a:r>
                <a:r>
                  <a:rPr lang="en-US" u="sng" dirty="0">
                    <a:ea typeface="Helvetica Neue" charset="0"/>
                    <a:cs typeface="Helvetica Neue" charset="0"/>
                  </a:rPr>
                  <a:t>with</a:t>
                </a:r>
                <a:r>
                  <a:rPr lang="en-US" dirty="0">
                    <a:ea typeface="Helvetica Neue" charset="0"/>
                    <a:cs typeface="Helvetica Neue" charset="0"/>
                  </a:rPr>
                  <a:t> the </a:t>
                </a:r>
                <a:r>
                  <a:rPr lang="en-US" i="1" dirty="0" err="1">
                    <a:ea typeface="Helvetica Neue" charset="0"/>
                    <a:cs typeface="Helvetica Neue" charset="0"/>
                  </a:rPr>
                  <a:t>i</a:t>
                </a:r>
                <a:r>
                  <a:rPr lang="en-US" dirty="0" err="1">
                    <a:ea typeface="Helvetica Neue" charset="0"/>
                    <a:cs typeface="Helvetica Neue" charset="0"/>
                  </a:rPr>
                  <a:t>-th</a:t>
                </a:r>
                <a:r>
                  <a:rPr lang="en-US" dirty="0">
                    <a:ea typeface="Helvetica Neue" charset="0"/>
                    <a:cs typeface="Helvetica Neue" charset="0"/>
                  </a:rPr>
                  <a:t> observation (all observations).</a:t>
                </a:r>
              </a:p>
              <a:p>
                <a:r>
                  <a:rPr lang="en-US" b="1" dirty="0">
                    <a:ea typeface="Helvetica Neue" charset="0"/>
                    <a:cs typeface="Helvetica Neue" charset="0"/>
                  </a:rPr>
                  <a:t>It measures how much all the values in the regression model change when the </a:t>
                </a:r>
                <a:r>
                  <a:rPr lang="en-US" b="1" dirty="0" err="1">
                    <a:cs typeface="Times New Roman" panose="02020603050405020304" pitchFamily="18" charset="0"/>
                  </a:rPr>
                  <a:t>i</a:t>
                </a:r>
                <a:r>
                  <a:rPr lang="en-US" b="1" baseline="-25000" dirty="0" err="1">
                    <a:cs typeface="Times New Roman" panose="02020603050405020304" pitchFamily="18" charset="0"/>
                  </a:rPr>
                  <a:t>th</a:t>
                </a:r>
                <a:r>
                  <a:rPr lang="en-US" b="1" dirty="0">
                    <a:cs typeface="Times New Roman" panose="02020603050405020304" pitchFamily="18" charset="0"/>
                  </a:rPr>
                  <a:t> </a:t>
                </a:r>
                <a:r>
                  <a:rPr lang="en-US" b="1" dirty="0">
                    <a:ea typeface="Helvetica Neue" charset="0"/>
                    <a:cs typeface="Helvetica Neue" charset="0"/>
                  </a:rPr>
                  <a:t>observation is removed. </a:t>
                </a:r>
              </a:p>
              <a:p>
                <a:endParaRPr lang="en-US" b="1" dirty="0">
                  <a:cs typeface="Times New Roman" panose="02020603050405020304" pitchFamily="18" charset="0"/>
                </a:endParaRPr>
              </a:p>
              <a:p>
                <a:r>
                  <a:rPr lang="en-US" b="1" dirty="0">
                    <a:ea typeface="Helvetica Neue" charset="0"/>
                    <a:cs typeface="Helvetica Neue" charset="0"/>
                  </a:rPr>
                  <a:t>Rule of Thumb: </a:t>
                </a:r>
                <a:r>
                  <a:rPr lang="en-US" i="1" dirty="0">
                    <a:cs typeface="Times New Roman" panose="02020603050405020304" pitchFamily="18" charset="0"/>
                  </a:rPr>
                  <a:t>D</a:t>
                </a:r>
                <a:r>
                  <a:rPr lang="en-US" i="1" baseline="-25000" dirty="0">
                    <a:cs typeface="Times New Roman" panose="02020603050405020304" pitchFamily="18" charset="0"/>
                  </a:rPr>
                  <a:t>i </a:t>
                </a:r>
                <a:r>
                  <a:rPr lang="en-US" i="1" dirty="0">
                    <a:cs typeface="Times New Roman" panose="02020603050405020304" pitchFamily="18" charset="0"/>
                  </a:rPr>
                  <a:t> &gt; </a:t>
                </a:r>
                <a:r>
                  <a:rPr lang="en-US" dirty="0">
                    <a:cs typeface="Times New Roman" panose="02020603050405020304" pitchFamily="18" charset="0"/>
                  </a:rPr>
                  <a:t>4/n or </a:t>
                </a:r>
                <a:r>
                  <a:rPr lang="en-US" i="1" dirty="0">
                    <a:cs typeface="Times New Roman" panose="02020603050405020304" pitchFamily="18" charset="0"/>
                  </a:rPr>
                  <a:t>D</a:t>
                </a:r>
                <a:r>
                  <a:rPr lang="en-US" i="1" baseline="-25000" dirty="0">
                    <a:cs typeface="Times New Roman" panose="02020603050405020304" pitchFamily="18" charset="0"/>
                  </a:rPr>
                  <a:t>i  </a:t>
                </a:r>
                <a:r>
                  <a:rPr lang="en-US" i="1" dirty="0">
                    <a:cs typeface="Times New Roman" panose="02020603050405020304" pitchFamily="18" charset="0"/>
                  </a:rPr>
                  <a:t>&gt;</a:t>
                </a:r>
                <a:r>
                  <a:rPr lang="en-US" dirty="0">
                    <a:cs typeface="Times New Roman" panose="02020603050405020304" pitchFamily="18" charset="0"/>
                  </a:rPr>
                  <a:t>1 </a:t>
                </a:r>
                <a:r>
                  <a:rPr lang="en-US" dirty="0">
                    <a:ea typeface="Helvetica Neue" charset="0"/>
                    <a:cs typeface="Helvetica Neue" charset="0"/>
                  </a:rPr>
                  <a:t>or any “large” </a:t>
                </a:r>
                <a:r>
                  <a:rPr lang="en-US" i="1" dirty="0">
                    <a:cs typeface="Times New Roman" panose="02020603050405020304" pitchFamily="18" charset="0"/>
                  </a:rPr>
                  <a:t>D</a:t>
                </a:r>
                <a:r>
                  <a:rPr lang="en-US" i="1" baseline="-25000" dirty="0">
                    <a:cs typeface="Times New Roman" panose="02020603050405020304" pitchFamily="18" charset="0"/>
                  </a:rPr>
                  <a:t>i  </a:t>
                </a:r>
                <a:r>
                  <a:rPr lang="en-US" dirty="0">
                    <a:ea typeface="Helvetica Neue" charset="0"/>
                    <a:cs typeface="Helvetica Neue" charset="0"/>
                  </a:rPr>
                  <a:t>should be investigated.</a:t>
                </a:r>
              </a:p>
            </p:txBody>
          </p:sp>
        </mc:Choice>
        <mc:Fallback>
          <p:sp>
            <p:nvSpPr>
              <p:cNvPr id="3" name="TextBox 2"/>
              <p:cNvSpPr txBox="1">
                <a:spLocks noRot="1" noChangeAspect="1" noMove="1" noResize="1" noEditPoints="1" noAdjustHandles="1" noChangeArrowheads="1" noChangeShapeType="1" noTextEdit="1"/>
              </p:cNvSpPr>
              <p:nvPr/>
            </p:nvSpPr>
            <p:spPr>
              <a:xfrm>
                <a:off x="304800" y="895352"/>
                <a:ext cx="7968575" cy="3423756"/>
              </a:xfrm>
              <a:prstGeom prst="rect">
                <a:avLst/>
              </a:prstGeom>
              <a:blipFill>
                <a:blip r:embed="rId3"/>
                <a:stretch>
                  <a:fillRect l="-612" t="-1068" b="-1957"/>
                </a:stretch>
              </a:blipFill>
            </p:spPr>
            <p:txBody>
              <a:bodyPr/>
              <a:lstStyle/>
              <a:p>
                <a:r>
                  <a:rPr lang="en-US">
                    <a:noFill/>
                  </a:rPr>
                  <a:t> </a:t>
                </a:r>
              </a:p>
            </p:txBody>
          </p:sp>
        </mc:Fallback>
      </mc:AlternateContent>
      <p:graphicFrame>
        <p:nvGraphicFramePr>
          <p:cNvPr id="5" name="Object 4"/>
          <p:cNvGraphicFramePr>
            <a:graphicFrameLocks noChangeAspect="1"/>
          </p:cNvGraphicFramePr>
          <p:nvPr/>
        </p:nvGraphicFramePr>
        <p:xfrm>
          <a:off x="2019301" y="1289845"/>
          <a:ext cx="2085975" cy="640556"/>
        </p:xfrm>
        <a:graphic>
          <a:graphicData uri="http://schemas.openxmlformats.org/presentationml/2006/ole">
            <mc:AlternateContent xmlns:mc="http://schemas.openxmlformats.org/markup-compatibility/2006">
              <mc:Choice xmlns:v="urn:schemas-microsoft-com:vml" Requires="v">
                <p:oleObj name="Equation" r:id="rId4" imgW="1485720" imgH="469800" progId="Equation.3">
                  <p:embed/>
                </p:oleObj>
              </mc:Choice>
              <mc:Fallback>
                <p:oleObj name="Equation" r:id="rId4" imgW="1485720" imgH="469800" progId="Equation.3">
                  <p:embed/>
                  <p:pic>
                    <p:nvPicPr>
                      <p:cNvPr id="5" name="Object 4"/>
                      <p:cNvPicPr>
                        <a:picLocks noChangeAspect="1" noChangeArrowheads="1"/>
                      </p:cNvPicPr>
                      <p:nvPr/>
                    </p:nvPicPr>
                    <p:blipFill>
                      <a:blip r:embed="rId5"/>
                      <a:srcRect/>
                      <a:stretch>
                        <a:fillRect/>
                      </a:stretch>
                    </p:blipFill>
                    <p:spPr bwMode="auto">
                      <a:xfrm>
                        <a:off x="2019301" y="1289845"/>
                        <a:ext cx="2085975" cy="640556"/>
                      </a:xfrm>
                      <a:prstGeom prst="rect">
                        <a:avLst/>
                      </a:prstGeom>
                      <a:noFill/>
                      <a:ln>
                        <a:noFill/>
                      </a:ln>
                      <a:effec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50753786"/>
              </p:ext>
            </p:extLst>
          </p:nvPr>
        </p:nvGraphicFramePr>
        <p:xfrm>
          <a:off x="1395670" y="1960930"/>
          <a:ext cx="304800" cy="358435"/>
        </p:xfrm>
        <a:graphic>
          <a:graphicData uri="http://schemas.openxmlformats.org/presentationml/2006/ole">
            <mc:AlternateContent xmlns:mc="http://schemas.openxmlformats.org/markup-compatibility/2006">
              <mc:Choice xmlns:v="urn:schemas-microsoft-com:vml" Requires="v">
                <p:oleObj name="Equation" r:id="rId6" imgW="215640" imgH="266400" progId="Equation.3">
                  <p:embed/>
                </p:oleObj>
              </mc:Choice>
              <mc:Fallback>
                <p:oleObj name="Equation" r:id="rId6" imgW="215640" imgH="266400" progId="Equation.3">
                  <p:embed/>
                  <p:pic>
                    <p:nvPicPr>
                      <p:cNvPr id="4" name="Object 3"/>
                      <p:cNvPicPr/>
                      <p:nvPr/>
                    </p:nvPicPr>
                    <p:blipFill>
                      <a:blip r:embed="rId7"/>
                      <a:stretch>
                        <a:fillRect/>
                      </a:stretch>
                    </p:blipFill>
                    <p:spPr>
                      <a:xfrm>
                        <a:off x="1395670" y="1960930"/>
                        <a:ext cx="304800" cy="358435"/>
                      </a:xfrm>
                      <a:prstGeom prst="rect">
                        <a:avLst/>
                      </a:prstGeom>
                    </p:spPr>
                  </p:pic>
                </p:oleObj>
              </mc:Fallback>
            </mc:AlternateContent>
          </a:graphicData>
        </a:graphic>
      </p:graphicFrame>
      <p:sp>
        <p:nvSpPr>
          <p:cNvPr id="2" name="Title 1"/>
          <p:cNvSpPr>
            <a:spLocks noGrp="1"/>
          </p:cNvSpPr>
          <p:nvPr>
            <p:ph type="title"/>
          </p:nvPr>
        </p:nvSpPr>
        <p:spPr>
          <a:xfrm>
            <a:off x="1002474" y="136384"/>
            <a:ext cx="7139051" cy="620672"/>
          </a:xfrm>
        </p:spPr>
        <p:txBody>
          <a:bodyPr>
            <a:normAutofit fontScale="90000"/>
          </a:bodyPr>
          <a:lstStyle/>
          <a:p>
            <a:r>
              <a:rPr lang="en-US" altLang="en-US" sz="3600" b="1" dirty="0"/>
              <a:t>Checking for Outliers</a:t>
            </a:r>
            <a:endParaRPr lang="en-US" sz="3600" b="1" dirty="0"/>
          </a:p>
        </p:txBody>
      </p:sp>
    </p:spTree>
    <p:extLst>
      <p:ext uri="{BB962C8B-B14F-4D97-AF65-F5344CB8AC3E}">
        <p14:creationId xmlns:p14="http://schemas.microsoft.com/office/powerpoint/2010/main" val="3268392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Outliers</a:t>
            </a:r>
          </a:p>
        </p:txBody>
      </p:sp>
      <p:pic>
        <p:nvPicPr>
          <p:cNvPr id="368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6286" y="1008689"/>
            <a:ext cx="6871428" cy="33279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461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ChangeArrowheads="1"/>
          </p:cNvSpPr>
          <p:nvPr/>
        </p:nvSpPr>
        <p:spPr bwMode="auto">
          <a:xfrm>
            <a:off x="3829050" y="1943100"/>
            <a:ext cx="6858000"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sp>
        <p:nvSpPr>
          <p:cNvPr id="110596" name="Text Box 4"/>
          <p:cNvSpPr txBox="1">
            <a:spLocks noChangeArrowheads="1"/>
          </p:cNvSpPr>
          <p:nvPr/>
        </p:nvSpPr>
        <p:spPr bwMode="auto">
          <a:xfrm>
            <a:off x="617883" y="954174"/>
            <a:ext cx="7780530" cy="351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marL="457200" indent="-457200">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 typeface="+mj-lt"/>
              <a:buAutoNum type="alphaLcPeriod"/>
            </a:pPr>
            <a:r>
              <a:rPr lang="en-US" altLang="en-US" sz="2400" dirty="0">
                <a:latin typeface="+mn-lt"/>
                <a:ea typeface="Helvetica Neue" charset="0"/>
                <a:cs typeface="Helvetica Neue" charset="0"/>
              </a:rPr>
              <a:t>Do the assumptions hold? Provide the graphical displays needed to support the diagnostics. Interpret.</a:t>
            </a:r>
          </a:p>
          <a:p>
            <a:pPr eaLnBrk="1" hangingPunct="1">
              <a:spcBef>
                <a:spcPct val="50000"/>
              </a:spcBef>
              <a:buFont typeface="+mj-lt"/>
              <a:buAutoNum type="alphaLcPeriod"/>
            </a:pPr>
            <a:r>
              <a:rPr lang="en-US" altLang="en-US" sz="2400" dirty="0">
                <a:latin typeface="+mn-lt"/>
                <a:ea typeface="Helvetica Neue" charset="0"/>
                <a:cs typeface="Helvetica Neue" charset="0"/>
              </a:rPr>
              <a:t>If one or more assumptions do not hold, what transformations do you suggest? Did the residual diagnoses improved with the suggested transformations?</a:t>
            </a:r>
          </a:p>
          <a:p>
            <a:pPr eaLnBrk="1" hangingPunct="1">
              <a:spcBef>
                <a:spcPct val="50000"/>
              </a:spcBef>
              <a:buFont typeface="+mj-lt"/>
              <a:buAutoNum type="alphaLcPeriod"/>
            </a:pPr>
            <a:r>
              <a:rPr lang="en-US" altLang="en-US" sz="2400" dirty="0">
                <a:latin typeface="+mn-lt"/>
                <a:ea typeface="Helvetica Neue" charset="0"/>
                <a:cs typeface="Helvetica Neue" charset="0"/>
              </a:rPr>
              <a:t>Do you identify any outliers?</a:t>
            </a:r>
          </a:p>
        </p:txBody>
      </p:sp>
      <p:sp>
        <p:nvSpPr>
          <p:cNvPr id="2" name="Title 1"/>
          <p:cNvSpPr>
            <a:spLocks noGrp="1"/>
          </p:cNvSpPr>
          <p:nvPr>
            <p:ph type="title"/>
          </p:nvPr>
        </p:nvSpPr>
        <p:spPr>
          <a:xfrm>
            <a:off x="452861" y="84765"/>
            <a:ext cx="8205851" cy="993775"/>
          </a:xfrm>
        </p:spPr>
        <p:txBody>
          <a:bodyPr/>
          <a:lstStyle/>
          <a:p>
            <a:r>
              <a:rPr lang="en-US" altLang="en-US" sz="3600" dirty="0"/>
              <a:t>Residual Analysis: Example</a:t>
            </a:r>
            <a:endParaRPr lang="en-US" sz="3600" dirty="0"/>
          </a:p>
        </p:txBody>
      </p:sp>
    </p:spTree>
    <p:extLst>
      <p:ext uri="{BB962C8B-B14F-4D97-AF65-F5344CB8AC3E}">
        <p14:creationId xmlns:p14="http://schemas.microsoft.com/office/powerpoint/2010/main" val="3133865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2" y="128470"/>
            <a:ext cx="5409097" cy="4940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pPr algn="r"/>
            <a:r>
              <a:rPr lang="en-US" altLang="en-US" sz="3600" dirty="0"/>
              <a:t>Linearity </a:t>
            </a:r>
            <a:br>
              <a:rPr lang="en-US" altLang="en-US" sz="3600" dirty="0"/>
            </a:br>
            <a:r>
              <a:rPr lang="en-US" altLang="en-US" sz="3600" dirty="0"/>
              <a:t>Assumption</a:t>
            </a:r>
            <a:endParaRPr lang="en-US" sz="3600" dirty="0"/>
          </a:p>
        </p:txBody>
      </p:sp>
    </p:spTree>
    <p:extLst>
      <p:ext uri="{BB962C8B-B14F-4D97-AF65-F5344CB8AC3E}">
        <p14:creationId xmlns:p14="http://schemas.microsoft.com/office/powerpoint/2010/main" val="84799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4737" y="414998"/>
            <a:ext cx="2883212" cy="832305"/>
          </a:xfrm>
        </p:spPr>
        <p:txBody>
          <a:bodyPr>
            <a:normAutofit fontScale="90000"/>
          </a:bodyPr>
          <a:lstStyle/>
          <a:p>
            <a:pPr algn="r"/>
            <a:r>
              <a:rPr lang="en-US" altLang="en-US" sz="3600" dirty="0"/>
              <a:t>Linearity </a:t>
            </a:r>
            <a:br>
              <a:rPr lang="en-US" altLang="en-US" sz="3600" dirty="0"/>
            </a:br>
            <a:r>
              <a:rPr lang="en-US" altLang="en-US" sz="3600" dirty="0"/>
              <a:t>Assumption</a:t>
            </a:r>
            <a:endParaRPr lang="en-US" sz="3600"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5" y="104775"/>
            <a:ext cx="2901395" cy="18786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245" y="162386"/>
            <a:ext cx="2754250" cy="1693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 y="2113635"/>
            <a:ext cx="3076887" cy="195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8928" y="2175332"/>
            <a:ext cx="2748690" cy="182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618" y="2175332"/>
            <a:ext cx="2883212" cy="1804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92809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3600" dirty="0"/>
              <a:t>Residual Analysis: Normality Assumption</a:t>
            </a:r>
            <a:endParaRPr lang="en-US" sz="3600" dirty="0"/>
          </a:p>
        </p:txBody>
      </p:sp>
      <p:sp>
        <p:nvSpPr>
          <p:cNvPr id="5" name="Content Placeholder 4"/>
          <p:cNvSpPr>
            <a:spLocks noGrp="1"/>
          </p:cNvSpPr>
          <p:nvPr>
            <p:ph sz="half" idx="2"/>
          </p:nvPr>
        </p:nvSpPr>
        <p:spPr>
          <a:xfrm>
            <a:off x="3961180" y="1200151"/>
            <a:ext cx="4725620" cy="3394472"/>
          </a:xfrm>
        </p:spPr>
        <p:txBody>
          <a:bodyPr>
            <a:normAutofit fontScale="92500" lnSpcReduction="10000"/>
          </a:bodyPr>
          <a:lstStyle/>
          <a:p>
            <a:pPr marL="0" indent="0">
              <a:buNone/>
            </a:pPr>
            <a:r>
              <a:rPr lang="en-US" dirty="0" err="1"/>
              <a:t>Jarcera</a:t>
            </a:r>
            <a:r>
              <a:rPr lang="en-US" dirty="0"/>
              <a:t>-Berra test for normality:</a:t>
            </a:r>
          </a:p>
          <a:p>
            <a:pPr marL="0" indent="0">
              <a:buNone/>
            </a:pP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Jarque-Bera</a:t>
            </a:r>
            <a:r>
              <a:rPr lang="en-US" sz="1200" dirty="0">
                <a:latin typeface="Courier New" panose="02070309020205020404" pitchFamily="49" charset="0"/>
                <a:cs typeface="Courier New" panose="02070309020205020404" pitchFamily="49" charset="0"/>
              </a:rPr>
              <a:t>', 2.956525016294984),</a:t>
            </a:r>
          </a:p>
          <a:p>
            <a:pPr marL="0" indent="0">
              <a:buNone/>
            </a:pPr>
            <a:r>
              <a:rPr lang="en-US" sz="1200" dirty="0">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'Chi^2 two-tail prob.', 0.22803355081699117</a:t>
            </a:r>
            <a:r>
              <a:rPr lang="en-US" sz="1200" dirty="0">
                <a:latin typeface="Courier New" panose="02070309020205020404" pitchFamily="49" charset="0"/>
                <a:cs typeface="Courier New" panose="02070309020205020404" pitchFamily="49" charset="0"/>
              </a:rPr>
              <a:t>),</a:t>
            </a:r>
          </a:p>
          <a:p>
            <a:pPr marL="0" indent="0">
              <a:buNone/>
            </a:pPr>
            <a:r>
              <a:rPr lang="en-US" sz="1200" dirty="0">
                <a:latin typeface="Courier New" panose="02070309020205020404" pitchFamily="49" charset="0"/>
                <a:cs typeface="Courier New" panose="02070309020205020404" pitchFamily="49" charset="0"/>
              </a:rPr>
              <a:t> ('Skew', -0.5907481228442272),</a:t>
            </a:r>
          </a:p>
          <a:p>
            <a:pPr marL="0" indent="0">
              <a:buNone/>
            </a:pPr>
            <a:r>
              <a:rPr lang="en-US" sz="1200" dirty="0">
                <a:latin typeface="Courier New" panose="02070309020205020404" pitchFamily="49" charset="0"/>
                <a:cs typeface="Courier New" panose="02070309020205020404" pitchFamily="49" charset="0"/>
              </a:rPr>
              <a:t> ('Kurtosis', 3.152310962329308)]</a:t>
            </a:r>
          </a:p>
          <a:p>
            <a:pPr marL="0" indent="0">
              <a:buNone/>
            </a:pPr>
            <a:endParaRPr lang="en-US" sz="1200" dirty="0">
              <a:latin typeface="Courier New" panose="02070309020205020404" pitchFamily="49" charset="0"/>
              <a:cs typeface="Courier New" panose="02070309020205020404" pitchFamily="49" charset="0"/>
            </a:endParaRPr>
          </a:p>
          <a:p>
            <a:pPr marL="0" indent="0">
              <a:buNone/>
            </a:pPr>
            <a:r>
              <a:rPr lang="en-US" sz="2000" dirty="0">
                <a:cs typeface="Courier New" panose="02070309020205020404" pitchFamily="49" charset="0"/>
              </a:rPr>
              <a:t>H0: the errors are normally distributed</a:t>
            </a:r>
          </a:p>
          <a:p>
            <a:pPr marL="0" indent="0">
              <a:buNone/>
            </a:pPr>
            <a:r>
              <a:rPr lang="en-US" sz="2000" dirty="0">
                <a:cs typeface="Courier New" panose="02070309020205020404" pitchFamily="49" charset="0"/>
              </a:rPr>
              <a:t>Ha: errors are not normal</a:t>
            </a:r>
          </a:p>
          <a:p>
            <a:pPr marL="0" indent="0">
              <a:buNone/>
            </a:pPr>
            <a:endParaRPr lang="en-US" sz="2000" dirty="0">
              <a:cs typeface="Courier New" panose="02070309020205020404" pitchFamily="49" charset="0"/>
            </a:endParaRPr>
          </a:p>
          <a:p>
            <a:pPr marL="0" indent="0">
              <a:buNone/>
            </a:pPr>
            <a:r>
              <a:rPr lang="en-US" sz="2000" b="1" dirty="0">
                <a:cs typeface="Courier New" panose="02070309020205020404" pitchFamily="49" charset="0"/>
              </a:rPr>
              <a:t>We cannot reject the null hypotheses =&gt; normality holds </a:t>
            </a:r>
          </a:p>
        </p:txBody>
      </p:sp>
      <p:pic>
        <p:nvPicPr>
          <p:cNvPr id="33794"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71908"/>
            <a:ext cx="3045865" cy="1546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6479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z="3600" dirty="0"/>
              <a:t>Residual Analysis: Constant Variance</a:t>
            </a:r>
            <a:endParaRPr lang="en-US" sz="3600" dirty="0"/>
          </a:p>
        </p:txBody>
      </p:sp>
      <p:sp>
        <p:nvSpPr>
          <p:cNvPr id="5" name="Content Placeholder 4"/>
          <p:cNvSpPr>
            <a:spLocks noGrp="1"/>
          </p:cNvSpPr>
          <p:nvPr>
            <p:ph sz="half" idx="2"/>
          </p:nvPr>
        </p:nvSpPr>
        <p:spPr>
          <a:xfrm>
            <a:off x="3961180" y="1200151"/>
            <a:ext cx="4725620" cy="3394472"/>
          </a:xfrm>
        </p:spPr>
        <p:txBody>
          <a:bodyPr>
            <a:normAutofit fontScale="92500"/>
          </a:bodyPr>
          <a:lstStyle/>
          <a:p>
            <a:pPr marL="0" indent="0">
              <a:buNone/>
            </a:pPr>
            <a:r>
              <a:rPr lang="en-US" b="1" dirty="0" err="1"/>
              <a:t>Bruesch</a:t>
            </a:r>
            <a:r>
              <a:rPr lang="en-US" b="1" dirty="0"/>
              <a:t>-Pagan</a:t>
            </a:r>
            <a:r>
              <a:rPr lang="en-US" dirty="0"/>
              <a:t> test for homoscedasticity:</a:t>
            </a:r>
          </a:p>
          <a:p>
            <a:pPr marL="0" indent="0">
              <a:buNone/>
            </a:pPr>
            <a:r>
              <a:rPr lang="en-US" sz="1200" dirty="0">
                <a:latin typeface="Courier New" panose="02070309020205020404" pitchFamily="49" charset="0"/>
                <a:cs typeface="Courier New" panose="02070309020205020404" pitchFamily="49" charset="0"/>
              </a:rPr>
              <a:t>[('Lagrange multiplier statistic', 6.24871244991414),</a:t>
            </a:r>
          </a:p>
          <a:p>
            <a:pPr marL="0" indent="0">
              <a:buNone/>
            </a:pPr>
            <a:r>
              <a:rPr lang="en-US" sz="1200" dirty="0">
                <a:latin typeface="Courier New" panose="02070309020205020404" pitchFamily="49" charset="0"/>
                <a:cs typeface="Courier New" panose="02070309020205020404" pitchFamily="49" charset="0"/>
              </a:rPr>
              <a:t> ('p-value', 0.39591378870778604),</a:t>
            </a:r>
          </a:p>
          <a:p>
            <a:pPr marL="0" indent="0">
              <a:buNone/>
            </a:pPr>
            <a:r>
              <a:rPr lang="en-US" sz="1200" dirty="0">
                <a:latin typeface="Courier New" panose="02070309020205020404" pitchFamily="49" charset="0"/>
                <a:cs typeface="Courier New" panose="02070309020205020404" pitchFamily="49" charset="0"/>
              </a:rPr>
              <a:t> ('f-value', 1.0235684875129305),</a:t>
            </a:r>
          </a:p>
          <a:p>
            <a:pPr marL="0" indent="0">
              <a:buNone/>
            </a:pPr>
            <a:r>
              <a:rPr lang="en-US" sz="1200" dirty="0">
                <a:latin typeface="Courier New" panose="02070309020205020404" pitchFamily="49" charset="0"/>
                <a:cs typeface="Courier New" panose="02070309020205020404" pitchFamily="49" charset="0"/>
              </a:rPr>
              <a:t> ('f p-value', 0.4231160404998923)]</a:t>
            </a:r>
          </a:p>
          <a:p>
            <a:pPr marL="0" indent="0">
              <a:buNone/>
            </a:pPr>
            <a:r>
              <a:rPr lang="en-US" sz="2000" dirty="0">
                <a:cs typeface="Courier New" panose="02070309020205020404" pitchFamily="49" charset="0"/>
              </a:rPr>
              <a:t>H0: the errors constant variance</a:t>
            </a:r>
          </a:p>
          <a:p>
            <a:pPr marL="0" indent="0">
              <a:buNone/>
            </a:pPr>
            <a:r>
              <a:rPr lang="en-US" sz="2000" dirty="0">
                <a:cs typeface="Courier New" panose="02070309020205020404" pitchFamily="49" charset="0"/>
              </a:rPr>
              <a:t>Ha: heteroscedasticity</a:t>
            </a:r>
          </a:p>
          <a:p>
            <a:pPr marL="0" indent="0">
              <a:buNone/>
            </a:pPr>
            <a:endParaRPr lang="en-US" sz="2000" dirty="0">
              <a:cs typeface="Courier New" panose="02070309020205020404" pitchFamily="49" charset="0"/>
            </a:endParaRPr>
          </a:p>
          <a:p>
            <a:pPr marL="0" indent="0">
              <a:buNone/>
            </a:pPr>
            <a:r>
              <a:rPr lang="en-US" sz="2000" b="1" dirty="0">
                <a:cs typeface="Courier New" panose="02070309020205020404" pitchFamily="49" charset="0"/>
              </a:rPr>
              <a:t>We cannot reject the null hypotheses =&gt; constant variance holds </a:t>
            </a:r>
          </a:p>
        </p:txBody>
      </p:sp>
      <p:pic>
        <p:nvPicPr>
          <p:cNvPr id="34818"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43555" y="1655520"/>
            <a:ext cx="3779450" cy="1985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348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Text Box 3"/>
          <p:cNvSpPr txBox="1">
            <a:spLocks noChangeArrowheads="1"/>
          </p:cNvSpPr>
          <p:nvPr/>
        </p:nvSpPr>
        <p:spPr bwMode="auto">
          <a:xfrm>
            <a:off x="621474" y="917839"/>
            <a:ext cx="7901051" cy="106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A statistic that efficiently summarizes how well the X’s can be used to predict Y is the R-square:</a:t>
            </a:r>
          </a:p>
          <a:p>
            <a:pPr eaLnBrk="1" hangingPunct="1">
              <a:spcBef>
                <a:spcPct val="50000"/>
              </a:spcBef>
            </a:pPr>
            <a:r>
              <a:rPr lang="en-US" altLang="en-US" dirty="0">
                <a:latin typeface="+mn-lt"/>
              </a:rPr>
              <a:t>		</a:t>
            </a:r>
            <a:endParaRPr lang="en-US" altLang="en-US" b="1" dirty="0">
              <a:latin typeface="+mn-lt"/>
              <a:ea typeface="Helvetica Neue" charset="0"/>
              <a:cs typeface="Helvetica Neue" charset="0"/>
            </a:endParaRPr>
          </a:p>
        </p:txBody>
      </p:sp>
      <p:grpSp>
        <p:nvGrpSpPr>
          <p:cNvPr id="2" name="Group 5"/>
          <p:cNvGrpSpPr>
            <a:grpSpLocks/>
          </p:cNvGrpSpPr>
          <p:nvPr/>
        </p:nvGrpSpPr>
        <p:grpSpPr bwMode="auto">
          <a:xfrm>
            <a:off x="621474" y="1950401"/>
            <a:ext cx="7901051" cy="1352550"/>
            <a:chOff x="624" y="2640"/>
            <a:chExt cx="4944" cy="1136"/>
          </a:xfrm>
        </p:grpSpPr>
        <p:grpSp>
          <p:nvGrpSpPr>
            <p:cNvPr id="114694" name="Group 6"/>
            <p:cNvGrpSpPr>
              <a:grpSpLocks/>
            </p:cNvGrpSpPr>
            <p:nvPr/>
          </p:nvGrpSpPr>
          <p:grpSpPr bwMode="auto">
            <a:xfrm>
              <a:off x="624" y="3072"/>
              <a:ext cx="4944" cy="704"/>
              <a:chOff x="624" y="3072"/>
              <a:chExt cx="4944" cy="704"/>
            </a:xfrm>
          </p:grpSpPr>
          <p:sp>
            <p:nvSpPr>
              <p:cNvPr id="90120" name="Rectangle 7"/>
              <p:cNvSpPr>
                <a:spLocks noChangeArrowheads="1"/>
              </p:cNvSpPr>
              <p:nvPr/>
            </p:nvSpPr>
            <p:spPr bwMode="auto">
              <a:xfrm>
                <a:off x="624" y="3072"/>
                <a:ext cx="4896" cy="704"/>
              </a:xfrm>
              <a:prstGeom prst="rect">
                <a:avLst/>
              </a:prstGeom>
              <a:solidFill>
                <a:schemeClr val="bg1"/>
              </a:solidFill>
              <a:ln w="19050">
                <a:solidFill>
                  <a:schemeClr val="tx2"/>
                </a:solidFill>
                <a:miter lim="800000"/>
                <a:headEnd/>
                <a:tailEnd/>
              </a:ln>
            </p:spPr>
            <p:txBody>
              <a:bodyPr wrap="none" anchor="ctr"/>
              <a:lstStyle>
                <a:lvl1pPr>
                  <a:lnSpc>
                    <a:spcPct val="90000"/>
                  </a:lnSpc>
                  <a:spcBef>
                    <a:spcPts val="1200"/>
                  </a:spcBef>
                  <a:spcAft>
                    <a:spcPts val="200"/>
                  </a:spcAft>
                  <a:buClr>
                    <a:schemeClr val="accent1"/>
                  </a:buClr>
                  <a:buSzPct val="100000"/>
                  <a:buFont typeface="Calibri" panose="020F0502020204030204" pitchFamily="34" charset="0"/>
                  <a:buChar char=" "/>
                  <a:defRPr sz="2000">
                    <a:solidFill>
                      <a:srgbClr val="404040"/>
                    </a:solidFill>
                    <a:latin typeface="Calibri" panose="020F0502020204030204" pitchFamily="34" charset="0"/>
                  </a:defRPr>
                </a:lvl1pPr>
                <a:lvl2pPr marL="742950" indent="-285750">
                  <a:lnSpc>
                    <a:spcPct val="90000"/>
                  </a:lnSpc>
                  <a:spcBef>
                    <a:spcPts val="200"/>
                  </a:spcBef>
                  <a:spcAft>
                    <a:spcPts val="400"/>
                  </a:spcAft>
                  <a:buClr>
                    <a:schemeClr val="accent1"/>
                  </a:buClr>
                  <a:buFont typeface="Calibri" panose="020F0502020204030204" pitchFamily="34" charset="0"/>
                  <a:buChar char="◦"/>
                  <a:defRPr>
                    <a:solidFill>
                      <a:srgbClr val="404040"/>
                    </a:solidFill>
                    <a:latin typeface="Calibri" panose="020F0502020204030204" pitchFamily="34" charset="0"/>
                  </a:defRPr>
                </a:lvl2pPr>
                <a:lvl3pPr marL="11430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3pPr>
                <a:lvl4pPr marL="16002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4pPr>
                <a:lvl5pPr marL="2057400" indent="-22860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5pPr>
                <a:lvl6pPr marL="25146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6pPr>
                <a:lvl7pPr marL="29718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7pPr>
                <a:lvl8pPr marL="34290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8pPr>
                <a:lvl9pPr marL="3886200" indent="-228600" defTabSz="457200" eaLnBrk="0" fontAlgn="base" hangingPunct="0">
                  <a:lnSpc>
                    <a:spcPct val="90000"/>
                  </a:lnSpc>
                  <a:spcBef>
                    <a:spcPts val="200"/>
                  </a:spcBef>
                  <a:spcAft>
                    <a:spcPts val="400"/>
                  </a:spcAft>
                  <a:buClr>
                    <a:schemeClr val="accent1"/>
                  </a:buClr>
                  <a:buFont typeface="Calibri" panose="020F0502020204030204" pitchFamily="34" charset="0"/>
                  <a:buChar char="◦"/>
                  <a:defRPr sz="1400">
                    <a:solidFill>
                      <a:srgbClr val="404040"/>
                    </a:solidFill>
                    <a:latin typeface="Calibri" panose="020F0502020204030204" pitchFamily="34" charset="0"/>
                  </a:defRPr>
                </a:lvl9pPr>
              </a:lstStyle>
              <a:p>
                <a:pPr eaLnBrk="1" hangingPunct="1">
                  <a:lnSpc>
                    <a:spcPct val="100000"/>
                  </a:lnSpc>
                  <a:spcBef>
                    <a:spcPct val="50000"/>
                  </a:spcBef>
                  <a:spcAft>
                    <a:spcPct val="0"/>
                  </a:spcAft>
                  <a:buClrTx/>
                  <a:buSzTx/>
                  <a:buFontTx/>
                  <a:buNone/>
                  <a:defRPr/>
                </a:pPr>
                <a:endParaRPr lang="en-US" altLang="en-US" sz="1800">
                  <a:solidFill>
                    <a:schemeClr val="tx1"/>
                  </a:solidFill>
                  <a:latin typeface="+mn-lt"/>
                </a:endParaRPr>
              </a:p>
            </p:txBody>
          </p:sp>
          <mc:AlternateContent xmlns:mc="http://schemas.openxmlformats.org/markup-compatibility/2006" xmlns:a14="http://schemas.microsoft.com/office/drawing/2010/main">
            <mc:Choice Requires="a14">
              <p:sp>
                <p:nvSpPr>
                  <p:cNvPr id="114697" name="Rectangle 8"/>
                  <p:cNvSpPr>
                    <a:spLocks noChangeArrowheads="1"/>
                  </p:cNvSpPr>
                  <p:nvPr/>
                </p:nvSpPr>
                <p:spPr bwMode="auto">
                  <a:xfrm>
                    <a:off x="624" y="3105"/>
                    <a:ext cx="4944" cy="5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14:m>
                      <m:oMath xmlns:m="http://schemas.openxmlformats.org/officeDocument/2006/math">
                        <m:sSup>
                          <m:sSupPr>
                            <m:ctrlPr>
                              <a:rPr lang="is-IS" b="1" i="1">
                                <a:latin typeface="Cambria Math" panose="02040503050406030204" pitchFamily="18" charset="0"/>
                                <a:ea typeface="Helvetica Neue" charset="0"/>
                                <a:cs typeface="Helvetica Neue" charset="0"/>
                              </a:rPr>
                            </m:ctrlPr>
                          </m:sSupPr>
                          <m:e>
                            <m:r>
                              <m:rPr>
                                <m:nor/>
                              </m:rPr>
                              <a:rPr lang="en-US" altLang="zh-CN" b="1">
                                <a:latin typeface="Helvetica Neue" charset="0"/>
                                <a:ea typeface="Helvetica Neue" charset="0"/>
                                <a:cs typeface="Helvetica Neue" charset="0"/>
                              </a:rPr>
                              <m:t>R</m:t>
                            </m:r>
                          </m:e>
                          <m:sup>
                            <m:r>
                              <m:rPr>
                                <m:nor/>
                              </m:rPr>
                              <a:rPr lang="is-IS" b="1">
                                <a:latin typeface="Helvetica Neue" charset="0"/>
                                <a:ea typeface="Helvetica Neue" charset="0"/>
                                <a:cs typeface="Helvetica Neue" charset="0"/>
                              </a:rPr>
                              <m:t>2</m:t>
                            </m:r>
                          </m:sup>
                        </m:sSup>
                      </m:oMath>
                    </a14:m>
                    <a:r>
                      <a:rPr lang="en-US" altLang="en-US" b="1" dirty="0">
                        <a:latin typeface="Helvetica Neue" charset="0"/>
                        <a:ea typeface="Helvetica Neue" charset="0"/>
                        <a:cs typeface="Helvetica Neue" charset="0"/>
                      </a:rPr>
                      <a:t> = Proportion of total variability in Y that can be explained by the regression model </a:t>
                    </a:r>
                  </a:p>
                </p:txBody>
              </p:sp>
            </mc:Choice>
            <mc:Fallback xmlns="">
              <p:sp>
                <p:nvSpPr>
                  <p:cNvPr id="114697" name="Rectangle 8"/>
                  <p:cNvSpPr>
                    <a:spLocks noRot="1" noChangeAspect="1" noMove="1" noResize="1" noEditPoints="1" noAdjustHandles="1" noChangeArrowheads="1" noChangeShapeType="1" noTextEdit="1"/>
                  </p:cNvSpPr>
                  <p:nvPr/>
                </p:nvSpPr>
                <p:spPr bwMode="auto">
                  <a:xfrm>
                    <a:off x="624" y="3105"/>
                    <a:ext cx="4944" cy="592"/>
                  </a:xfrm>
                  <a:prstGeom prst="rect">
                    <a:avLst/>
                  </a:prstGeom>
                  <a:blipFill>
                    <a:blip r:embed="rId3"/>
                    <a:stretch>
                      <a:fillRect l="-933" b="-129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pSp>
        <p:sp>
          <p:nvSpPr>
            <p:cNvPr id="114695" name="Rectangle 9"/>
            <p:cNvSpPr>
              <a:spLocks noChangeArrowheads="1"/>
            </p:cNvSpPr>
            <p:nvPr/>
          </p:nvSpPr>
          <p:spPr bwMode="auto">
            <a:xfrm>
              <a:off x="624" y="2640"/>
              <a:ext cx="1943"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r>
                <a:rPr lang="en-US" altLang="en-US" dirty="0">
                  <a:latin typeface="+mn-lt"/>
                  <a:ea typeface="Helvetica Neue" charset="0"/>
                  <a:cs typeface="Helvetica Neue" charset="0"/>
                </a:rPr>
                <a:t>which is interpreted as</a:t>
              </a:r>
            </a:p>
          </p:txBody>
        </p:sp>
      </p:grpSp>
      <p:graphicFrame>
        <p:nvGraphicFramePr>
          <p:cNvPr id="110597" name="Object 19"/>
          <p:cNvGraphicFramePr>
            <a:graphicFrameLocks noChangeAspect="1"/>
          </p:cNvGraphicFramePr>
          <p:nvPr>
            <p:extLst>
              <p:ext uri="{D42A27DB-BD31-4B8C-83A1-F6EECF244321}">
                <p14:modId xmlns:p14="http://schemas.microsoft.com/office/powerpoint/2010/main" val="3905469335"/>
              </p:ext>
            </p:extLst>
          </p:nvPr>
        </p:nvGraphicFramePr>
        <p:xfrm>
          <a:off x="2731479" y="3383915"/>
          <a:ext cx="1860947" cy="1463279"/>
        </p:xfrm>
        <a:graphic>
          <a:graphicData uri="http://schemas.openxmlformats.org/presentationml/2006/ole">
            <mc:AlternateContent xmlns:mc="http://schemas.openxmlformats.org/markup-compatibility/2006">
              <mc:Choice xmlns:v="urn:schemas-microsoft-com:vml" Requires="v">
                <p:oleObj name="Equation" r:id="rId4" imgW="1130300" imgH="889000" progId="Equation.3">
                  <p:embed/>
                </p:oleObj>
              </mc:Choice>
              <mc:Fallback>
                <p:oleObj name="Equation" r:id="rId4" imgW="1130300" imgH="889000" progId="Equation.3">
                  <p:embed/>
                  <p:pic>
                    <p:nvPicPr>
                      <p:cNvPr id="110597"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1479" y="3383915"/>
                        <a:ext cx="1860947" cy="1463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p:nvPr>
        </p:nvSpPr>
        <p:spPr>
          <a:xfrm>
            <a:off x="621474" y="189308"/>
            <a:ext cx="7901051" cy="696872"/>
          </a:xfrm>
        </p:spPr>
        <p:txBody>
          <a:bodyPr/>
          <a:lstStyle/>
          <a:p>
            <a:r>
              <a:rPr lang="zh-CN" altLang="en-US" sz="3600" b="1" dirty="0">
                <a:latin typeface="Vitesse" charset="0"/>
                <a:ea typeface="Vitesse" charset="0"/>
                <a:cs typeface="Vitesse" charset="0"/>
              </a:rPr>
              <a:t>      </a:t>
            </a:r>
            <a:r>
              <a:rPr lang="en-US" altLang="en-US" sz="3600" b="1" dirty="0">
                <a:latin typeface="Vitesse" charset="0"/>
                <a:ea typeface="Vitesse" charset="0"/>
                <a:cs typeface="Vitesse" charset="0"/>
              </a:rPr>
              <a:t>Coefficient of Determination</a:t>
            </a:r>
            <a:endParaRPr lang="en-US" sz="3600" b="1" dirty="0">
              <a:latin typeface="Vitesse" charset="0"/>
              <a:ea typeface="Vitesse" charset="0"/>
              <a:cs typeface="Vitesse" charset="0"/>
            </a:endParaRPr>
          </a:p>
        </p:txBody>
      </p:sp>
      <mc:AlternateContent xmlns:mc="http://schemas.openxmlformats.org/markup-compatibility/2006" xmlns:a14="http://schemas.microsoft.com/office/drawing/2010/main">
        <mc:Choice Requires="a14">
          <p:sp>
            <p:nvSpPr>
              <p:cNvPr id="4" name="TextBox 3"/>
              <p:cNvSpPr txBox="1"/>
              <p:nvPr/>
            </p:nvSpPr>
            <p:spPr>
              <a:xfrm>
                <a:off x="945825" y="114332"/>
                <a:ext cx="1748559" cy="728531"/>
              </a:xfrm>
              <a:prstGeom prst="rect">
                <a:avLst/>
              </a:prstGeom>
              <a:noFill/>
            </p:spPr>
            <p:txBody>
              <a:bodyPr wrap="square" lIns="91438" tIns="45719" rIns="91438" bIns="45719" rtlCol="0">
                <a:spAutoFit/>
              </a:bodyPr>
              <a:lstStyle/>
              <a:p>
                <a:pPr/>
                <a14:m>
                  <m:oMathPara xmlns:m="http://schemas.openxmlformats.org/officeDocument/2006/math">
                    <m:oMathParaPr>
                      <m:jc m:val="centerGroup"/>
                    </m:oMathParaPr>
                    <m:oMath xmlns:m="http://schemas.openxmlformats.org/officeDocument/2006/math">
                      <m:sSup>
                        <m:sSupPr>
                          <m:ctrlPr>
                            <a:rPr lang="is-IS" sz="3600" b="1" i="1">
                              <a:latin typeface="Cambria Math" panose="02040503050406030204" pitchFamily="18" charset="0"/>
                              <a:ea typeface="Vitesse" charset="0"/>
                              <a:cs typeface="Vitesse" charset="0"/>
                            </a:rPr>
                          </m:ctrlPr>
                        </m:sSupPr>
                        <m:e>
                          <m:r>
                            <m:rPr>
                              <m:nor/>
                            </m:rPr>
                            <a:rPr lang="en-US" altLang="zh-CN" sz="3600" b="1">
                              <a:latin typeface="Vitesse" charset="0"/>
                              <a:ea typeface="Vitesse" charset="0"/>
                              <a:cs typeface="Vitesse" charset="0"/>
                            </a:rPr>
                            <m:t>R</m:t>
                          </m:r>
                        </m:e>
                        <m:sup>
                          <m:r>
                            <m:rPr>
                              <m:nor/>
                            </m:rPr>
                            <a:rPr lang="is-IS" sz="3600" b="1">
                              <a:latin typeface="Vitesse" charset="0"/>
                              <a:ea typeface="Vitesse" charset="0"/>
                              <a:cs typeface="Vitesse" charset="0"/>
                            </a:rPr>
                            <m:t>2</m:t>
                          </m:r>
                        </m:sup>
                      </m:sSup>
                    </m:oMath>
                  </m:oMathPara>
                </a14:m>
                <a:endParaRPr lang="en-US" sz="3600" b="1" dirty="0">
                  <a:latin typeface="Vitesse" charset="0"/>
                  <a:ea typeface="Vitesse" charset="0"/>
                  <a:cs typeface="Vitesse"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945825" y="114332"/>
                <a:ext cx="1748559" cy="7285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850981" y="1552868"/>
                <a:ext cx="2622476" cy="727569"/>
              </a:xfrm>
              <a:prstGeom prst="rect">
                <a:avLst/>
              </a:prstGeom>
              <a:noFill/>
            </p:spPr>
            <p:txBody>
              <a:bodyPr wrap="square" lIns="91438" tIns="45719" rIns="91438" bIns="45719" rtlCol="0">
                <a:spAutoFit/>
              </a:bodyPr>
              <a:lstStyle/>
              <a:p>
                <a14:m>
                  <m:oMath xmlns:m="http://schemas.openxmlformats.org/officeDocument/2006/math">
                    <m:sSup>
                      <m:sSupPr>
                        <m:ctrlPr>
                          <a:rPr lang="is-IS" b="1" i="1">
                            <a:latin typeface="Cambria Math" panose="02040503050406030204" pitchFamily="18" charset="0"/>
                            <a:ea typeface="Helvetica Neue" charset="0"/>
                            <a:cs typeface="Helvetica Neue" charset="0"/>
                          </a:rPr>
                        </m:ctrlPr>
                      </m:sSupPr>
                      <m:e>
                        <m:r>
                          <m:rPr>
                            <m:nor/>
                          </m:rPr>
                          <a:rPr lang="en-US" altLang="zh-CN" b="1">
                            <a:latin typeface="Helvetica Neue" charset="0"/>
                            <a:ea typeface="Helvetica Neue" charset="0"/>
                            <a:cs typeface="Helvetica Neue" charset="0"/>
                          </a:rPr>
                          <m:t>R</m:t>
                        </m:r>
                      </m:e>
                      <m:sup>
                        <m:r>
                          <m:rPr>
                            <m:nor/>
                          </m:rPr>
                          <a:rPr lang="is-IS" b="1">
                            <a:latin typeface="Helvetica Neue" charset="0"/>
                            <a:ea typeface="Helvetica Neue" charset="0"/>
                            <a:cs typeface="Helvetica Neue" charset="0"/>
                          </a:rPr>
                          <m:t>2</m:t>
                        </m:r>
                      </m:sup>
                    </m:sSup>
                  </m:oMath>
                </a14:m>
                <a:r>
                  <a:rPr lang="en-US" altLang="en-US" b="1" dirty="0">
                    <a:ea typeface="Helvetica Neue" charset="0"/>
                    <a:cs typeface="Helvetica Neue" charset="0"/>
                  </a:rPr>
                  <a:t>=  1 – SSE / SST</a:t>
                </a:r>
              </a:p>
              <a:p>
                <a:endParaRPr lang="en-US" b="1" dirty="0">
                  <a:latin typeface="Helvetica Neue" charset="0"/>
                  <a:ea typeface="Helvetica Neue" charset="0"/>
                  <a:cs typeface="Helvetica Neue"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850981" y="1552868"/>
                <a:ext cx="2622476" cy="72756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5260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5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0752" y="3028951"/>
            <a:ext cx="6635949" cy="1015660"/>
          </a:xfrm>
          <a:prstGeom prst="rect">
            <a:avLst/>
          </a:prstGeom>
          <a:noFill/>
        </p:spPr>
        <p:txBody>
          <a:bodyPr wrap="square" lIns="91438" tIns="45719" rIns="91438" bIns="45719" rtlCol="0">
            <a:spAutoFit/>
          </a:bodyPr>
          <a:lstStyle/>
          <a:p>
            <a:r>
              <a:rPr lang="en-US" sz="1500" dirty="0">
                <a:latin typeface="Helvetica Neue" charset="0"/>
                <a:ea typeface="Helvetica Neue" charset="0"/>
                <a:cs typeface="Helvetica Neue" charset="0"/>
              </a:rPr>
              <a:t>The fitted values are: </a:t>
            </a:r>
          </a:p>
          <a:p>
            <a:r>
              <a:rPr lang="en-US" sz="1500" dirty="0">
                <a:latin typeface="Helvetica Neue" charset="0"/>
                <a:ea typeface="Helvetica Neue" charset="0"/>
                <a:cs typeface="Helvetica Neue" charset="0"/>
              </a:rPr>
              <a:t>Where </a:t>
            </a:r>
            <a:r>
              <a:rPr lang="en-US" sz="1500" b="1" dirty="0">
                <a:latin typeface="Helvetica Neue" charset="0"/>
                <a:ea typeface="Helvetica Neue" charset="0"/>
                <a:cs typeface="Helvetica Neue" charset="0"/>
              </a:rPr>
              <a:t>H</a:t>
            </a:r>
            <a:r>
              <a:rPr lang="en-US" sz="1500" dirty="0">
                <a:latin typeface="Helvetica Neue" charset="0"/>
                <a:ea typeface="Helvetica Neue" charset="0"/>
                <a:cs typeface="Helvetica Neue" charset="0"/>
              </a:rPr>
              <a:t> is called the </a:t>
            </a:r>
            <a:r>
              <a:rPr lang="en-US" sz="1500" b="1" dirty="0">
                <a:latin typeface="Helvetica Neue" charset="0"/>
                <a:ea typeface="Helvetica Neue" charset="0"/>
                <a:cs typeface="Helvetica Neue" charset="0"/>
              </a:rPr>
              <a:t>hat matrix</a:t>
            </a:r>
            <a:r>
              <a:rPr lang="en-US" sz="1500" dirty="0">
                <a:latin typeface="Helvetica Neue" charset="0"/>
                <a:ea typeface="Helvetica Neue" charset="0"/>
                <a:cs typeface="Helvetica Neue" charset="0"/>
              </a:rPr>
              <a:t>.</a:t>
            </a:r>
          </a:p>
          <a:p>
            <a:endParaRPr lang="en-US" sz="1500" dirty="0">
              <a:latin typeface="Times New Roman" panose="02020603050405020304" pitchFamily="18" charset="0"/>
            </a:endParaRPr>
          </a:p>
          <a:p>
            <a:r>
              <a:rPr lang="en-US" sz="1500" dirty="0">
                <a:latin typeface="Helvetica Neue" charset="0"/>
                <a:ea typeface="Helvetica Neue" charset="0"/>
                <a:cs typeface="Helvetica Neue" charset="0"/>
              </a:rPr>
              <a:t>The residual are: </a:t>
            </a:r>
          </a:p>
        </p:txBody>
      </p:sp>
      <p:sp>
        <p:nvSpPr>
          <p:cNvPr id="8" name="Rectangle 7"/>
          <p:cNvSpPr/>
          <p:nvPr/>
        </p:nvSpPr>
        <p:spPr>
          <a:xfrm>
            <a:off x="5937649" y="2343150"/>
            <a:ext cx="1949053" cy="571500"/>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36868" name="Text Box 3"/>
          <p:cNvSpPr txBox="1">
            <a:spLocks noChangeArrowheads="1"/>
          </p:cNvSpPr>
          <p:nvPr/>
        </p:nvSpPr>
        <p:spPr bwMode="auto">
          <a:xfrm>
            <a:off x="331138" y="1004003"/>
            <a:ext cx="6858000" cy="32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sz="1500" dirty="0">
                <a:latin typeface="Helvetica Neue" charset="0"/>
                <a:ea typeface="Helvetica Neue" charset="0"/>
                <a:cs typeface="Helvetica Neue" charset="0"/>
              </a:rPr>
              <a:t>To estimate </a:t>
            </a:r>
            <a:r>
              <a:rPr lang="en-US" altLang="en-US" sz="1500" dirty="0">
                <a:latin typeface="Times New Roman" panose="02020603050405020304" pitchFamily="18" charset="0"/>
              </a:rPr>
              <a:t>(</a:t>
            </a:r>
            <a:r>
              <a:rPr lang="en-US" altLang="en-US" sz="1500" dirty="0">
                <a:latin typeface="Symbol" panose="05050102010706020507" pitchFamily="18" charset="2"/>
              </a:rPr>
              <a:t>b</a:t>
            </a:r>
            <a:r>
              <a:rPr lang="en-US" altLang="en-US" sz="1500" baseline="-25000" dirty="0">
                <a:latin typeface="Times New Roman" panose="02020603050405020304" pitchFamily="18" charset="0"/>
              </a:rPr>
              <a:t>0</a:t>
            </a:r>
            <a:r>
              <a:rPr lang="en-US" altLang="en-US" sz="1500" dirty="0">
                <a:latin typeface="Times New Roman" panose="02020603050405020304" pitchFamily="18" charset="0"/>
              </a:rPr>
              <a:t>,</a:t>
            </a:r>
            <a:r>
              <a:rPr lang="en-US" altLang="en-US" sz="1500" dirty="0">
                <a:latin typeface="Symbol" panose="05050102010706020507" pitchFamily="18" charset="2"/>
              </a:rPr>
              <a:t>b</a:t>
            </a:r>
            <a:r>
              <a:rPr lang="en-US" altLang="en-US" sz="1500" baseline="-25000" dirty="0">
                <a:latin typeface="Times New Roman" panose="02020603050405020304" pitchFamily="18" charset="0"/>
              </a:rPr>
              <a:t>1</a:t>
            </a:r>
            <a:r>
              <a:rPr lang="en-US" altLang="en-US" sz="1500" dirty="0">
                <a:latin typeface="Times New Roman" panose="02020603050405020304" pitchFamily="18" charset="0"/>
              </a:rPr>
              <a:t>,</a:t>
            </a:r>
            <a:r>
              <a:rPr lang="en-US" altLang="en-US" sz="1500" dirty="0">
                <a:latin typeface="Symbol" panose="05050102010706020507" pitchFamily="18" charset="2"/>
              </a:rPr>
              <a:t>b</a:t>
            </a:r>
            <a:r>
              <a:rPr lang="en-US" altLang="en-US" sz="1500" baseline="-25000" dirty="0">
                <a:latin typeface="Times New Roman" panose="02020603050405020304" pitchFamily="18" charset="0"/>
              </a:rPr>
              <a:t>2</a:t>
            </a:r>
            <a:r>
              <a:rPr lang="en-US" altLang="en-US" sz="1500" dirty="0">
                <a:latin typeface="Times New Roman" panose="02020603050405020304" pitchFamily="18" charset="0"/>
              </a:rPr>
              <a:t>,…,</a:t>
            </a:r>
            <a:r>
              <a:rPr lang="en-US" altLang="en-US" sz="1500" dirty="0" err="1">
                <a:latin typeface="Symbol" panose="05050102010706020507" pitchFamily="18" charset="2"/>
              </a:rPr>
              <a:t>b</a:t>
            </a:r>
            <a:r>
              <a:rPr lang="en-US" altLang="en-US" sz="1500" baseline="-25000" dirty="0" err="1">
                <a:latin typeface="Times New Roman" panose="02020603050405020304" pitchFamily="18" charset="0"/>
              </a:rPr>
              <a:t>p</a:t>
            </a:r>
            <a:r>
              <a:rPr lang="en-US" altLang="en-US" sz="1500" dirty="0">
                <a:latin typeface="Times New Roman" panose="02020603050405020304" pitchFamily="18" charset="0"/>
              </a:rPr>
              <a:t>) </a:t>
            </a:r>
            <a:r>
              <a:rPr lang="en-US" altLang="en-US" sz="1500" dirty="0">
                <a:latin typeface="Helvetica Neue" charset="0"/>
                <a:ea typeface="Helvetica Neue" charset="0"/>
                <a:cs typeface="Helvetica Neue" charset="0"/>
              </a:rPr>
              <a:t>, we find values that minimize squared error:</a:t>
            </a:r>
          </a:p>
        </p:txBody>
      </p:sp>
      <p:graphicFrame>
        <p:nvGraphicFramePr>
          <p:cNvPr id="36869" name="Object 4"/>
          <p:cNvGraphicFramePr>
            <a:graphicFrameLocks noChangeAspect="1"/>
          </p:cNvGraphicFramePr>
          <p:nvPr/>
        </p:nvGraphicFramePr>
        <p:xfrm>
          <a:off x="1277541" y="1276350"/>
          <a:ext cx="6266260" cy="819150"/>
        </p:xfrm>
        <a:graphic>
          <a:graphicData uri="http://schemas.openxmlformats.org/presentationml/2006/ole">
            <mc:AlternateContent xmlns:mc="http://schemas.openxmlformats.org/markup-compatibility/2006">
              <mc:Choice xmlns:v="urn:schemas-microsoft-com:vml" Requires="v">
                <p:oleObj name="Equation" r:id="rId3" imgW="3302000" imgH="431800" progId="Equation.3">
                  <p:embed/>
                </p:oleObj>
              </mc:Choice>
              <mc:Fallback>
                <p:oleObj name="Equation" r:id="rId3" imgW="3302000" imgH="431800" progId="Equation.3">
                  <p:embed/>
                  <p:pic>
                    <p:nvPicPr>
                      <p:cNvPr id="3686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541" y="1276350"/>
                        <a:ext cx="626626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8918" name="AutoShape 17"/>
          <p:cNvSpPr>
            <a:spLocks noChangeArrowheads="1"/>
          </p:cNvSpPr>
          <p:nvPr/>
        </p:nvSpPr>
        <p:spPr bwMode="auto">
          <a:xfrm rot="20801121">
            <a:off x="3212618" y="2070497"/>
            <a:ext cx="1351359" cy="227409"/>
          </a:xfrm>
          <a:prstGeom prst="leftArrow">
            <a:avLst>
              <a:gd name="adj1" fmla="val 50000"/>
              <a:gd name="adj2" fmla="val 50235"/>
            </a:avLst>
          </a:prstGeom>
          <a:solidFill>
            <a:schemeClr val="accent1"/>
          </a:solidFill>
          <a:ln w="19050">
            <a:solidFill>
              <a:schemeClr val="tx2"/>
            </a:solidFill>
            <a:miter lim="800000"/>
            <a:headEnd/>
            <a:tailEnd/>
          </a:ln>
        </p:spPr>
        <p:txBody>
          <a:bodyPr wrap="none" lIns="91438" tIns="45719" rIns="91438" bIns="45719"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a:latin typeface="Times New Roman" panose="02020603050405020304" pitchFamily="18" charset="0"/>
            </a:endParaRPr>
          </a:p>
        </p:txBody>
      </p:sp>
      <p:sp>
        <p:nvSpPr>
          <p:cNvPr id="3" name="TextBox 2"/>
          <p:cNvSpPr txBox="1">
            <a:spLocks noRot="1" noChangeAspect="1" noMove="1" noResize="1" noEditPoints="1" noAdjustHandles="1" noChangeArrowheads="1" noChangeShapeType="1" noTextEdit="1"/>
          </p:cNvSpPr>
          <p:nvPr/>
        </p:nvSpPr>
        <p:spPr>
          <a:xfrm>
            <a:off x="1657350" y="2405812"/>
            <a:ext cx="2000250" cy="340670"/>
          </a:xfrm>
          <a:prstGeom prst="rect">
            <a:avLst/>
          </a:prstGeom>
          <a:blipFill>
            <a:blip r:embed="rId5"/>
            <a:stretch>
              <a:fillRect l="-458" t="-17333" b="-48000"/>
            </a:stretch>
          </a:blipFill>
        </p:spPr>
        <p:txBody>
          <a:bodyPr lIns="91438" tIns="45719" rIns="91438" bIns="45719"/>
          <a:lstStyle/>
          <a:p>
            <a:pPr>
              <a:defRPr/>
            </a:pPr>
            <a:r>
              <a:rPr lang="en-US">
                <a:noFill/>
                <a:ea typeface="+mn-ea"/>
              </a:rPr>
              <a:t> </a:t>
            </a:r>
          </a:p>
        </p:txBody>
      </p:sp>
      <p:sp>
        <p:nvSpPr>
          <p:cNvPr id="4" name="Right Arrow 3"/>
          <p:cNvSpPr/>
          <p:nvPr/>
        </p:nvSpPr>
        <p:spPr>
          <a:xfrm>
            <a:off x="3149514" y="2450306"/>
            <a:ext cx="734616" cy="296466"/>
          </a:xfrm>
          <a:prstGeom prst="rightArrow">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sp>
        <p:nvSpPr>
          <p:cNvPr id="6" name="Rectangle 5"/>
          <p:cNvSpPr>
            <a:spLocks noRot="1" noChangeAspect="1" noMove="1" noResize="1" noEditPoints="1" noAdjustHandles="1" noChangeArrowheads="1" noChangeShapeType="1" noTextEdit="1"/>
          </p:cNvSpPr>
          <p:nvPr/>
        </p:nvSpPr>
        <p:spPr>
          <a:xfrm>
            <a:off x="3922070" y="2423940"/>
            <a:ext cx="4125821" cy="409920"/>
          </a:xfrm>
          <a:prstGeom prst="rect">
            <a:avLst/>
          </a:prstGeom>
          <a:blipFill>
            <a:blip r:embed="rId6"/>
            <a:stretch>
              <a:fillRect t="-5556" b="-31111"/>
            </a:stretch>
          </a:blipFill>
        </p:spPr>
        <p:txBody>
          <a:bodyPr lIns="91438" tIns="45719" rIns="91438" bIns="45719"/>
          <a:lstStyle/>
          <a:p>
            <a:pPr>
              <a:defRPr/>
            </a:pPr>
            <a:r>
              <a:rPr lang="en-US">
                <a:noFill/>
                <a:ea typeface="+mn-ea"/>
              </a:rPr>
              <a:t> </a:t>
            </a:r>
          </a:p>
        </p:txBody>
      </p:sp>
      <p:sp>
        <p:nvSpPr>
          <p:cNvPr id="25" name="Right Arrow 24"/>
          <p:cNvSpPr/>
          <p:nvPr/>
        </p:nvSpPr>
        <p:spPr>
          <a:xfrm>
            <a:off x="5282324" y="3897901"/>
            <a:ext cx="400050" cy="296466"/>
          </a:xfrm>
          <a:prstGeom prst="rightArrow">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a:p>
        </p:txBody>
      </p:sp>
      <p:graphicFrame>
        <p:nvGraphicFramePr>
          <p:cNvPr id="15" name="Object 4"/>
          <p:cNvGraphicFramePr>
            <a:graphicFrameLocks noChangeAspect="1"/>
          </p:cNvGraphicFramePr>
          <p:nvPr/>
        </p:nvGraphicFramePr>
        <p:xfrm>
          <a:off x="3622574" y="3015183"/>
          <a:ext cx="2857500" cy="378436"/>
        </p:xfrm>
        <a:graphic>
          <a:graphicData uri="http://schemas.openxmlformats.org/presentationml/2006/ole">
            <mc:AlternateContent xmlns:mc="http://schemas.openxmlformats.org/markup-compatibility/2006">
              <mc:Choice xmlns:v="urn:schemas-microsoft-com:vml" Requires="v">
                <p:oleObj name="Equation" r:id="rId7" imgW="1904760" imgH="266400" progId="Equation.3">
                  <p:embed/>
                </p:oleObj>
              </mc:Choice>
              <mc:Fallback>
                <p:oleObj name="Equation" r:id="rId7" imgW="1904760" imgH="266400" progId="Equation.3">
                  <p:embed/>
                  <p:pic>
                    <p:nvPicPr>
                      <p:cNvPr id="15" name="Object 4"/>
                      <p:cNvPicPr>
                        <a:picLocks noChangeAspect="1" noChangeArrowheads="1"/>
                      </p:cNvPicPr>
                      <p:nvPr/>
                    </p:nvPicPr>
                    <p:blipFill>
                      <a:blip r:embed="rId8"/>
                      <a:srcRect/>
                      <a:stretch>
                        <a:fillRect/>
                      </a:stretch>
                    </p:blipFill>
                    <p:spPr bwMode="auto">
                      <a:xfrm>
                        <a:off x="3622574" y="3015183"/>
                        <a:ext cx="2857500" cy="378436"/>
                      </a:xfrm>
                      <a:prstGeom prst="rect">
                        <a:avLst/>
                      </a:prstGeom>
                      <a:noFill/>
                      <a:ln>
                        <a:noFill/>
                      </a:ln>
                      <a:effectLst/>
                    </p:spPr>
                  </p:pic>
                </p:oleObj>
              </mc:Fallback>
            </mc:AlternateContent>
          </a:graphicData>
        </a:graphic>
      </p:graphicFrame>
      <p:graphicFrame>
        <p:nvGraphicFramePr>
          <p:cNvPr id="16" name="Object 4"/>
          <p:cNvGraphicFramePr>
            <a:graphicFrameLocks noChangeAspect="1"/>
          </p:cNvGraphicFramePr>
          <p:nvPr/>
        </p:nvGraphicFramePr>
        <p:xfrm>
          <a:off x="3032003" y="3886201"/>
          <a:ext cx="2232275" cy="377517"/>
        </p:xfrm>
        <a:graphic>
          <a:graphicData uri="http://schemas.openxmlformats.org/presentationml/2006/ole">
            <mc:AlternateContent xmlns:mc="http://schemas.openxmlformats.org/markup-compatibility/2006">
              <mc:Choice xmlns:v="urn:schemas-microsoft-com:vml" Requires="v">
                <p:oleObj name="Equation" r:id="rId9" imgW="1384200" imgH="241200" progId="Equation.3">
                  <p:embed/>
                </p:oleObj>
              </mc:Choice>
              <mc:Fallback>
                <p:oleObj name="Equation" r:id="rId9" imgW="1384200" imgH="241200" progId="Equation.3">
                  <p:embed/>
                  <p:pic>
                    <p:nvPicPr>
                      <p:cNvPr id="16" name="Object 4"/>
                      <p:cNvPicPr>
                        <a:picLocks noChangeAspect="1" noChangeArrowheads="1"/>
                      </p:cNvPicPr>
                      <p:nvPr/>
                    </p:nvPicPr>
                    <p:blipFill>
                      <a:blip r:embed="rId10"/>
                      <a:srcRect/>
                      <a:stretch>
                        <a:fillRect/>
                      </a:stretch>
                    </p:blipFill>
                    <p:spPr bwMode="auto">
                      <a:xfrm>
                        <a:off x="3032003" y="3886201"/>
                        <a:ext cx="2232275" cy="377517"/>
                      </a:xfrm>
                      <a:prstGeom prst="rect">
                        <a:avLst/>
                      </a:prstGeom>
                      <a:noFill/>
                      <a:ln>
                        <a:noFill/>
                      </a:ln>
                      <a:effectLst/>
                    </p:spPr>
                  </p:pic>
                </p:oleObj>
              </mc:Fallback>
            </mc:AlternateContent>
          </a:graphicData>
        </a:graphic>
      </p:graphicFrame>
      <p:graphicFrame>
        <p:nvGraphicFramePr>
          <p:cNvPr id="17" name="Object 4"/>
          <p:cNvGraphicFramePr>
            <a:graphicFrameLocks noChangeAspect="1"/>
          </p:cNvGraphicFramePr>
          <p:nvPr/>
        </p:nvGraphicFramePr>
        <p:xfrm>
          <a:off x="5893595" y="3784503"/>
          <a:ext cx="1247775" cy="604838"/>
        </p:xfrm>
        <a:graphic>
          <a:graphicData uri="http://schemas.openxmlformats.org/presentationml/2006/ole">
            <mc:AlternateContent xmlns:mc="http://schemas.openxmlformats.org/markup-compatibility/2006">
              <mc:Choice xmlns:v="urn:schemas-microsoft-com:vml" Requires="v">
                <p:oleObj name="Equation" r:id="rId11" imgW="888840" imgH="444240" progId="Equation.3">
                  <p:embed/>
                </p:oleObj>
              </mc:Choice>
              <mc:Fallback>
                <p:oleObj name="Equation" r:id="rId11" imgW="888840" imgH="444240" progId="Equation.3">
                  <p:embed/>
                  <p:pic>
                    <p:nvPicPr>
                      <p:cNvPr id="17" name="Object 4"/>
                      <p:cNvPicPr>
                        <a:picLocks noChangeAspect="1" noChangeArrowheads="1"/>
                      </p:cNvPicPr>
                      <p:nvPr/>
                    </p:nvPicPr>
                    <p:blipFill>
                      <a:blip r:embed="rId12"/>
                      <a:srcRect/>
                      <a:stretch>
                        <a:fillRect/>
                      </a:stretch>
                    </p:blipFill>
                    <p:spPr bwMode="auto">
                      <a:xfrm>
                        <a:off x="5893595" y="3784503"/>
                        <a:ext cx="1247775" cy="604838"/>
                      </a:xfrm>
                      <a:prstGeom prst="rect">
                        <a:avLst/>
                      </a:prstGeom>
                      <a:noFill/>
                      <a:ln>
                        <a:noFill/>
                      </a:ln>
                      <a:effectLst/>
                    </p:spPr>
                  </p:pic>
                </p:oleObj>
              </mc:Fallback>
            </mc:AlternateContent>
          </a:graphicData>
        </a:graphic>
      </p:graphicFrame>
      <p:sp>
        <p:nvSpPr>
          <p:cNvPr id="2" name="Title 1"/>
          <p:cNvSpPr>
            <a:spLocks noGrp="1"/>
          </p:cNvSpPr>
          <p:nvPr>
            <p:ph type="title"/>
          </p:nvPr>
        </p:nvSpPr>
        <p:spPr>
          <a:xfrm>
            <a:off x="252350" y="274679"/>
            <a:ext cx="8739251" cy="729324"/>
          </a:xfrm>
        </p:spPr>
        <p:txBody>
          <a:bodyPr/>
          <a:lstStyle/>
          <a:p>
            <a:pPr algn="r"/>
            <a:r>
              <a:rPr lang="en-US" altLang="zh-CN" sz="3600" b="1" dirty="0"/>
              <a:t>Parameter</a:t>
            </a:r>
            <a:r>
              <a:rPr lang="zh-CN" altLang="en-US" sz="3600" b="1" dirty="0"/>
              <a:t> </a:t>
            </a:r>
            <a:r>
              <a:rPr lang="en-US" altLang="zh-CN" sz="3600" b="1" dirty="0"/>
              <a:t>Estimation</a:t>
            </a:r>
            <a:r>
              <a:rPr lang="zh-CN" altLang="en-US" sz="3600" b="1" dirty="0"/>
              <a:t> </a:t>
            </a:r>
            <a:r>
              <a:rPr lang="en-US" altLang="en-US" sz="3200" b="1" dirty="0">
                <a:latin typeface="Times New Roman" panose="02020603050405020304" pitchFamily="18" charset="0"/>
              </a:rPr>
              <a:t>(</a:t>
            </a:r>
            <a:r>
              <a:rPr lang="en-US" altLang="en-US" sz="3200" b="1" dirty="0">
                <a:latin typeface="Symbol" panose="05050102010706020507" pitchFamily="18" charset="2"/>
              </a:rPr>
              <a:t>b</a:t>
            </a:r>
            <a:r>
              <a:rPr lang="en-US" altLang="en-US" sz="3200" b="1" baseline="-25000" dirty="0">
                <a:latin typeface="Times New Roman" panose="02020603050405020304" pitchFamily="18" charset="0"/>
              </a:rPr>
              <a:t>0</a:t>
            </a:r>
            <a:r>
              <a:rPr lang="en-US" altLang="en-US" sz="3200" b="1" dirty="0">
                <a:latin typeface="Times New Roman" panose="02020603050405020304" pitchFamily="18" charset="0"/>
              </a:rPr>
              <a:t>,</a:t>
            </a:r>
            <a:r>
              <a:rPr lang="en-US" altLang="en-US" sz="3200" b="1" dirty="0">
                <a:latin typeface="Symbol" panose="05050102010706020507" pitchFamily="18" charset="2"/>
              </a:rPr>
              <a:t>b</a:t>
            </a:r>
            <a:r>
              <a:rPr lang="en-US" altLang="en-US" sz="3200" b="1" baseline="-25000" dirty="0">
                <a:latin typeface="Times New Roman" panose="02020603050405020304" pitchFamily="18" charset="0"/>
              </a:rPr>
              <a:t>1</a:t>
            </a:r>
            <a:r>
              <a:rPr lang="en-US" altLang="en-US" sz="3200" b="1" dirty="0">
                <a:latin typeface="Times New Roman" panose="02020603050405020304" pitchFamily="18" charset="0"/>
              </a:rPr>
              <a:t>,</a:t>
            </a:r>
            <a:r>
              <a:rPr lang="en-US" altLang="en-US" sz="3200" b="1" dirty="0">
                <a:latin typeface="Symbol" panose="05050102010706020507" pitchFamily="18" charset="2"/>
              </a:rPr>
              <a:t>b</a:t>
            </a:r>
            <a:r>
              <a:rPr lang="en-US" altLang="en-US" sz="3200" b="1" baseline="-25000" dirty="0">
                <a:latin typeface="Times New Roman" panose="02020603050405020304" pitchFamily="18" charset="0"/>
              </a:rPr>
              <a:t>2</a:t>
            </a:r>
            <a:r>
              <a:rPr lang="en-US" altLang="en-US" sz="3200" b="1" dirty="0">
                <a:latin typeface="Times New Roman" panose="02020603050405020304" pitchFamily="18" charset="0"/>
              </a:rPr>
              <a:t>,…,</a:t>
            </a:r>
            <a:r>
              <a:rPr lang="en-US" altLang="en-US" sz="3200" b="1" dirty="0" err="1">
                <a:latin typeface="Symbol" panose="05050102010706020507" pitchFamily="18" charset="2"/>
              </a:rPr>
              <a:t>b</a:t>
            </a:r>
            <a:r>
              <a:rPr lang="en-US" altLang="en-US" sz="3200" b="1" baseline="-25000" dirty="0" err="1">
                <a:latin typeface="Times New Roman" panose="02020603050405020304" pitchFamily="18" charset="0"/>
              </a:rPr>
              <a:t>p</a:t>
            </a:r>
            <a:r>
              <a:rPr lang="en-US" altLang="en-US" sz="3200" b="1" dirty="0">
                <a:latin typeface="Times New Roman" panose="02020603050405020304" pitchFamily="18" charset="0"/>
              </a:rPr>
              <a:t>) </a:t>
            </a:r>
            <a:r>
              <a:rPr lang="en-US" altLang="zh-CN" sz="3200" b="1" dirty="0">
                <a:latin typeface="Times New Roman" panose="02020603050405020304" pitchFamily="18" charset="0"/>
              </a:rPr>
              <a:t>,</a:t>
            </a:r>
            <a:r>
              <a:rPr lang="zh-CN" altLang="en-US" sz="3200" b="1" dirty="0">
                <a:latin typeface="Times New Roman" panose="02020603050405020304" pitchFamily="18" charset="0"/>
              </a:rPr>
              <a:t> </a:t>
            </a:r>
            <a:r>
              <a:rPr lang="en-US" altLang="en-US" sz="3200" b="1" dirty="0">
                <a:latin typeface="Symbol" panose="05050102010706020507" pitchFamily="18" charset="2"/>
              </a:rPr>
              <a:t>s</a:t>
            </a:r>
            <a:r>
              <a:rPr lang="en-US" altLang="en-US" sz="3200" b="1" baseline="30000" dirty="0">
                <a:latin typeface="Times New Roman" panose="02020603050405020304" pitchFamily="18" charset="0"/>
              </a:rPr>
              <a:t>2</a:t>
            </a:r>
            <a:endParaRPr lang="en-US" sz="32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91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animBg="1"/>
      <p:bldP spid="38918" grpId="0" animBg="1"/>
      <p:bldP spid="4"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3"/>
          <p:cNvSpPr txBox="1">
            <a:spLocks noChangeArrowheads="1"/>
          </p:cNvSpPr>
          <p:nvPr/>
        </p:nvSpPr>
        <p:spPr bwMode="auto">
          <a:xfrm>
            <a:off x="284100" y="914403"/>
            <a:ext cx="7107301" cy="3416318"/>
          </a:xfrm>
          <a:prstGeom prst="rect">
            <a:avLst/>
          </a:prstGeom>
          <a:noFill/>
          <a:ln w="9525">
            <a:noFill/>
            <a:miter lim="800000"/>
            <a:headEnd/>
            <a:tailEnd/>
          </a:ln>
          <a:effectLst/>
        </p:spPr>
        <p:txBody>
          <a:bodyPr wrap="square" lIns="91438" tIns="45719" rIns="91438" bIns="45719">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defRPr/>
            </a:pPr>
            <a:r>
              <a:rPr lang="en-US" altLang="en-US" sz="1800" i="1" dirty="0">
                <a:effectLst>
                  <a:outerShdw blurRad="38100" dist="38100" dir="2700000" algn="tl">
                    <a:srgbClr val="C0C0C0"/>
                  </a:outerShdw>
                </a:effectLst>
                <a:latin typeface="+mn-lt"/>
                <a:ea typeface="Helvetica Neue" charset="0"/>
                <a:cs typeface="Helvetica Neue" charset="0"/>
              </a:rPr>
              <a:t>1. F-test </a:t>
            </a:r>
            <a:r>
              <a:rPr lang="en-US" altLang="en-US" sz="1800" dirty="0">
                <a:latin typeface="+mn-lt"/>
                <a:ea typeface="Helvetica Neue" charset="0"/>
                <a:cs typeface="Helvetica Neue" charset="0"/>
              </a:rPr>
              <a:t>for </a:t>
            </a:r>
            <a:r>
              <a:rPr lang="en-US" altLang="en-US" sz="1800" dirty="0">
                <a:latin typeface="+mn-lt"/>
              </a:rPr>
              <a:t>H</a:t>
            </a:r>
            <a:r>
              <a:rPr lang="en-US" altLang="en-US" sz="1800" baseline="-25000" dirty="0">
                <a:latin typeface="+mn-lt"/>
              </a:rPr>
              <a:t>0</a:t>
            </a:r>
            <a:r>
              <a:rPr lang="en-US" altLang="en-US" sz="1800" dirty="0">
                <a:latin typeface="+mn-lt"/>
              </a:rPr>
              <a:t>: b</a:t>
            </a:r>
            <a:r>
              <a:rPr lang="en-US" altLang="en-US" sz="1800" baseline="-25000" dirty="0">
                <a:latin typeface="+mn-lt"/>
              </a:rPr>
              <a:t>1</a:t>
            </a:r>
            <a:r>
              <a:rPr lang="en-US" altLang="en-US" sz="1800" dirty="0">
                <a:latin typeface="+mn-lt"/>
              </a:rPr>
              <a:t>= b</a:t>
            </a:r>
            <a:r>
              <a:rPr lang="en-US" altLang="en-US" sz="1800" baseline="-25000" dirty="0">
                <a:latin typeface="+mn-lt"/>
              </a:rPr>
              <a:t>2 </a:t>
            </a:r>
            <a:r>
              <a:rPr lang="en-US" altLang="en-US" sz="1800" dirty="0">
                <a:latin typeface="+mn-lt"/>
              </a:rPr>
              <a:t>= ....= </a:t>
            </a:r>
            <a:r>
              <a:rPr lang="en-US" altLang="en-US" sz="1800" dirty="0" err="1">
                <a:latin typeface="+mn-lt"/>
              </a:rPr>
              <a:t>b</a:t>
            </a:r>
            <a:r>
              <a:rPr lang="en-US" altLang="en-US" sz="1800" baseline="-25000" dirty="0" err="1">
                <a:latin typeface="+mn-lt"/>
              </a:rPr>
              <a:t>k</a:t>
            </a:r>
            <a:r>
              <a:rPr lang="en-US" altLang="en-US" sz="1800" dirty="0">
                <a:latin typeface="+mn-lt"/>
              </a:rPr>
              <a:t>=0</a:t>
            </a:r>
          </a:p>
          <a:p>
            <a:pPr>
              <a:defRPr/>
            </a:pPr>
            <a:r>
              <a:rPr lang="en-US" altLang="en-US" sz="1800" dirty="0">
                <a:latin typeface="+mn-lt"/>
              </a:rPr>
              <a:t>        </a:t>
            </a:r>
          </a:p>
          <a:p>
            <a:pPr>
              <a:defRPr/>
            </a:pPr>
            <a:r>
              <a:rPr lang="en-US" altLang="en-US" sz="1800" dirty="0">
                <a:latin typeface="+mn-lt"/>
                <a:ea typeface="Helvetica Neue" charset="0"/>
                <a:cs typeface="Helvetica Neue" charset="0"/>
              </a:rPr>
              <a:t>F</a:t>
            </a:r>
            <a:r>
              <a:rPr lang="en-US" altLang="en-US" sz="1800" baseline="-25000" dirty="0">
                <a:latin typeface="+mn-lt"/>
                <a:ea typeface="Helvetica Neue" charset="0"/>
                <a:cs typeface="Helvetica Neue" charset="0"/>
              </a:rPr>
              <a:t>0</a:t>
            </a:r>
            <a:r>
              <a:rPr lang="en-US" altLang="en-US" sz="1800" dirty="0">
                <a:latin typeface="+mn-lt"/>
                <a:ea typeface="Helvetica Neue" charset="0"/>
                <a:cs typeface="Helvetica Neue" charset="0"/>
              </a:rPr>
              <a:t> = MSR / MSE ~ F( k, n-k-1 )</a:t>
            </a:r>
          </a:p>
          <a:p>
            <a:pPr>
              <a:defRPr/>
            </a:pPr>
            <a:r>
              <a:rPr lang="en-US" altLang="en-US" sz="1800" i="1" dirty="0">
                <a:latin typeface="+mn-lt"/>
                <a:ea typeface="Helvetica Neue" charset="0"/>
                <a:cs typeface="Helvetica Neue" charset="0"/>
              </a:rPr>
              <a:t>MSR = SSR/k     MSE = SSE/n-k-1</a:t>
            </a:r>
          </a:p>
          <a:p>
            <a:pPr>
              <a:defRPr/>
            </a:pPr>
            <a:endParaRPr lang="en-US" altLang="en-US" sz="1800" b="1" i="1" dirty="0">
              <a:effectLst>
                <a:outerShdw blurRad="38100" dist="38100" dir="2700000" algn="tl">
                  <a:srgbClr val="C0C0C0"/>
                </a:outerShdw>
              </a:effectLst>
              <a:latin typeface="+mn-lt"/>
              <a:ea typeface="Helvetica Neue" charset="0"/>
              <a:cs typeface="Helvetica Neue" charset="0"/>
            </a:endParaRPr>
          </a:p>
          <a:p>
            <a:pPr>
              <a:defRPr/>
            </a:pPr>
            <a:r>
              <a:rPr lang="en-US" altLang="en-US" sz="1800" i="1" dirty="0">
                <a:effectLst>
                  <a:outerShdw blurRad="38100" dist="38100" dir="2700000" algn="tl">
                    <a:srgbClr val="C0C0C0"/>
                  </a:outerShdw>
                </a:effectLst>
                <a:latin typeface="+mn-lt"/>
                <a:ea typeface="Helvetica Neue" charset="0"/>
                <a:cs typeface="Helvetica Neue" charset="0"/>
              </a:rPr>
              <a:t>2. </a:t>
            </a:r>
            <a:r>
              <a:rPr lang="en-US" altLang="en-US" sz="1800" i="1" dirty="0">
                <a:latin typeface="+mn-lt"/>
                <a:ea typeface="Helvetica Neue" charset="0"/>
                <a:cs typeface="Helvetica Neue" charset="0"/>
              </a:rPr>
              <a:t>Coefficient of determination:</a:t>
            </a:r>
            <a:r>
              <a:rPr lang="en-US" altLang="en-US" sz="1800" dirty="0">
                <a:latin typeface="+mn-lt"/>
                <a:ea typeface="Helvetica Neue" charset="0"/>
                <a:cs typeface="Helvetica Neue" charset="0"/>
              </a:rPr>
              <a:t> </a:t>
            </a:r>
          </a:p>
          <a:p>
            <a:pPr>
              <a:defRPr/>
            </a:pPr>
            <a:r>
              <a:rPr lang="en-US" altLang="en-US" sz="1800" dirty="0">
                <a:latin typeface="+mn-lt"/>
                <a:ea typeface="Helvetica Neue" charset="0"/>
                <a:cs typeface="Helvetica Neue" charset="0"/>
              </a:rPr>
              <a:t>            </a:t>
            </a:r>
            <a:r>
              <a:rPr lang="en-US" altLang="en-US" sz="1800" b="1" dirty="0">
                <a:latin typeface="+mn-lt"/>
                <a:ea typeface="Helvetica Neue" charset="0"/>
                <a:cs typeface="Helvetica Neue" charset="0"/>
              </a:rPr>
              <a:t>R</a:t>
            </a:r>
            <a:r>
              <a:rPr lang="en-US" altLang="en-US" sz="1800" b="1" baseline="30000" dirty="0">
                <a:latin typeface="+mn-lt"/>
                <a:ea typeface="Helvetica Neue" charset="0"/>
                <a:cs typeface="Helvetica Neue" charset="0"/>
              </a:rPr>
              <a:t>2</a:t>
            </a:r>
            <a:r>
              <a:rPr lang="en-US" altLang="en-US" sz="1800" b="1" dirty="0">
                <a:latin typeface="+mn-lt"/>
                <a:ea typeface="Helvetica Neue" charset="0"/>
                <a:cs typeface="Helvetica Neue" charset="0"/>
              </a:rPr>
              <a:t> = SSR/SST</a:t>
            </a:r>
          </a:p>
          <a:p>
            <a:pPr>
              <a:buFontTx/>
              <a:buChar char="•"/>
              <a:defRPr/>
            </a:pPr>
            <a:r>
              <a:rPr lang="en-US" altLang="en-US" sz="1800" dirty="0">
                <a:solidFill>
                  <a:srgbClr val="FF0000"/>
                </a:solidFill>
                <a:latin typeface="+mn-lt"/>
                <a:ea typeface="Helvetica Neue" charset="0"/>
                <a:cs typeface="Helvetica Neue" charset="0"/>
              </a:rPr>
              <a:t> R</a:t>
            </a:r>
            <a:r>
              <a:rPr lang="en-US" altLang="en-US" sz="1800" baseline="30000" dirty="0">
                <a:solidFill>
                  <a:srgbClr val="FF0000"/>
                </a:solidFill>
                <a:latin typeface="+mn-lt"/>
                <a:ea typeface="Helvetica Neue" charset="0"/>
                <a:cs typeface="Helvetica Neue" charset="0"/>
              </a:rPr>
              <a:t>2</a:t>
            </a:r>
            <a:r>
              <a:rPr lang="en-US" altLang="en-US" sz="1800" dirty="0">
                <a:solidFill>
                  <a:srgbClr val="FF0000"/>
                </a:solidFill>
                <a:latin typeface="+mn-lt"/>
                <a:ea typeface="Helvetica Neue" charset="0"/>
                <a:cs typeface="Helvetica Neue" charset="0"/>
              </a:rPr>
              <a:t> will </a:t>
            </a:r>
            <a:r>
              <a:rPr lang="en-US" altLang="en-US" sz="1800" u="sng" dirty="0">
                <a:solidFill>
                  <a:srgbClr val="FF0000"/>
                </a:solidFill>
                <a:latin typeface="+mn-lt"/>
                <a:ea typeface="Helvetica Neue" charset="0"/>
                <a:cs typeface="Helvetica Neue" charset="0"/>
              </a:rPr>
              <a:t>always</a:t>
            </a:r>
            <a:r>
              <a:rPr lang="en-US" altLang="en-US" sz="1800" dirty="0">
                <a:solidFill>
                  <a:srgbClr val="FF0000"/>
                </a:solidFill>
                <a:latin typeface="+mn-lt"/>
                <a:ea typeface="Helvetica Neue" charset="0"/>
                <a:cs typeface="Helvetica Neue" charset="0"/>
              </a:rPr>
              <a:t> increase if we add more predicting variables</a:t>
            </a:r>
          </a:p>
          <a:p>
            <a:pPr>
              <a:defRPr/>
            </a:pPr>
            <a:endParaRPr lang="en-US" altLang="en-US" sz="1800" i="1" dirty="0">
              <a:effectLst>
                <a:outerShdw blurRad="38100" dist="38100" dir="2700000" algn="tl">
                  <a:srgbClr val="C0C0C0"/>
                </a:outerShdw>
              </a:effectLst>
              <a:latin typeface="+mn-lt"/>
              <a:ea typeface="Helvetica Neue" charset="0"/>
              <a:cs typeface="Helvetica Neue" charset="0"/>
            </a:endParaRPr>
          </a:p>
          <a:p>
            <a:pPr>
              <a:defRPr/>
            </a:pPr>
            <a:r>
              <a:rPr lang="en-US" altLang="en-US" sz="1800" i="1" dirty="0">
                <a:effectLst>
                  <a:outerShdw blurRad="38100" dist="38100" dir="2700000" algn="tl">
                    <a:srgbClr val="C0C0C0"/>
                  </a:outerShdw>
                </a:effectLst>
                <a:latin typeface="+mn-lt"/>
                <a:ea typeface="Helvetica Neue" charset="0"/>
                <a:cs typeface="Helvetica Neue" charset="0"/>
              </a:rPr>
              <a:t>3. </a:t>
            </a:r>
            <a:r>
              <a:rPr lang="en-US" altLang="en-US" sz="1800" i="1" dirty="0">
                <a:latin typeface="+mn-lt"/>
                <a:ea typeface="Helvetica Neue" charset="0"/>
                <a:cs typeface="Helvetica Neue" charset="0"/>
              </a:rPr>
              <a:t>Adjusted Coefficient of determination:</a:t>
            </a:r>
          </a:p>
          <a:p>
            <a:pPr>
              <a:defRPr/>
            </a:pPr>
            <a:endParaRPr lang="en-US" altLang="en-US" sz="1800" dirty="0">
              <a:latin typeface="+mn-lt"/>
              <a:ea typeface="Helvetica Neue" charset="0"/>
              <a:cs typeface="Helvetica Neue" charset="0"/>
            </a:endParaRPr>
          </a:p>
          <a:p>
            <a:pPr>
              <a:defRPr/>
            </a:pPr>
            <a:r>
              <a:rPr lang="en-US" altLang="en-US" sz="1800" b="1" dirty="0">
                <a:solidFill>
                  <a:srgbClr val="FF0000"/>
                </a:solidFill>
                <a:effectLst>
                  <a:outerShdw blurRad="38100" dist="38100" dir="2700000" algn="tl">
                    <a:srgbClr val="C0C0C0"/>
                  </a:outerShdw>
                </a:effectLst>
                <a:latin typeface="+mn-lt"/>
                <a:ea typeface="Helvetica Neue" charset="0"/>
                <a:cs typeface="Helvetica Neue" charset="0"/>
              </a:rPr>
              <a:t>           </a:t>
            </a:r>
            <a:r>
              <a:rPr lang="en-US" altLang="en-US" sz="1800" b="1" dirty="0">
                <a:solidFill>
                  <a:srgbClr val="FF0000"/>
                </a:solidFill>
                <a:latin typeface="+mn-lt"/>
                <a:ea typeface="Helvetica Neue" charset="0"/>
                <a:cs typeface="Helvetica Neue" charset="0"/>
              </a:rPr>
              <a:t>adjusted R</a:t>
            </a:r>
            <a:r>
              <a:rPr lang="en-US" altLang="en-US" sz="1800" b="1" baseline="30000" dirty="0">
                <a:solidFill>
                  <a:srgbClr val="FF0000"/>
                </a:solidFill>
                <a:latin typeface="+mn-lt"/>
                <a:ea typeface="Helvetica Neue" charset="0"/>
                <a:cs typeface="Helvetica Neue" charset="0"/>
              </a:rPr>
              <a:t>2</a:t>
            </a:r>
            <a:r>
              <a:rPr lang="en-US" altLang="en-US" sz="1800" b="1" dirty="0">
                <a:solidFill>
                  <a:srgbClr val="FF0000"/>
                </a:solidFill>
                <a:latin typeface="+mn-lt"/>
                <a:ea typeface="Helvetica Neue" charset="0"/>
                <a:cs typeface="Helvetica Neue" charset="0"/>
              </a:rPr>
              <a:t> =1 – (n-1)(1-R</a:t>
            </a:r>
            <a:r>
              <a:rPr lang="en-US" altLang="en-US" sz="1800" b="1" baseline="30000" dirty="0">
                <a:solidFill>
                  <a:srgbClr val="FF0000"/>
                </a:solidFill>
                <a:latin typeface="+mn-lt"/>
                <a:ea typeface="Helvetica Neue" charset="0"/>
                <a:cs typeface="Helvetica Neue" charset="0"/>
              </a:rPr>
              <a:t>2</a:t>
            </a:r>
            <a:r>
              <a:rPr lang="en-US" altLang="en-US" sz="1800" b="1" dirty="0">
                <a:solidFill>
                  <a:srgbClr val="FF0000"/>
                </a:solidFill>
                <a:latin typeface="+mn-lt"/>
                <a:ea typeface="Helvetica Neue" charset="0"/>
                <a:cs typeface="Helvetica Neue" charset="0"/>
              </a:rPr>
              <a:t> )/(n-k-1)</a:t>
            </a:r>
          </a:p>
        </p:txBody>
      </p:sp>
      <p:sp>
        <p:nvSpPr>
          <p:cNvPr id="2" name="Title 1"/>
          <p:cNvSpPr>
            <a:spLocks noGrp="1"/>
          </p:cNvSpPr>
          <p:nvPr>
            <p:ph type="title"/>
          </p:nvPr>
        </p:nvSpPr>
        <p:spPr>
          <a:xfrm>
            <a:off x="126175" y="173056"/>
            <a:ext cx="8891649" cy="639723"/>
          </a:xfrm>
        </p:spPr>
        <p:txBody>
          <a:bodyPr>
            <a:normAutofit fontScale="90000"/>
          </a:bodyPr>
          <a:lstStyle/>
          <a:p>
            <a:pPr>
              <a:defRPr/>
            </a:pPr>
            <a:r>
              <a:rPr lang="en-US" altLang="en-US" sz="3600" b="1" dirty="0">
                <a:ea typeface="Vitesse" charset="0"/>
              </a:rPr>
              <a:t>Model Evaluation</a:t>
            </a:r>
            <a:endParaRPr lang="en-US" sz="3600" b="1" dirty="0">
              <a:ea typeface="Vitesse" charset="0"/>
            </a:endParaRPr>
          </a:p>
        </p:txBody>
      </p:sp>
    </p:spTree>
    <p:extLst>
      <p:ext uri="{BB962C8B-B14F-4D97-AF65-F5344CB8AC3E}">
        <p14:creationId xmlns:p14="http://schemas.microsoft.com/office/powerpoint/2010/main" val="1928980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1">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9331">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33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ext Box 3"/>
          <p:cNvSpPr txBox="1">
            <a:spLocks noChangeArrowheads="1"/>
          </p:cNvSpPr>
          <p:nvPr/>
        </p:nvSpPr>
        <p:spPr bwMode="auto">
          <a:xfrm>
            <a:off x="316355" y="844689"/>
            <a:ext cx="8616630" cy="3277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dirty="0">
                <a:latin typeface="+mn-lt"/>
                <a:ea typeface="Helvetica Neue" charset="0"/>
                <a:cs typeface="Helvetica Neue" charset="0"/>
              </a:rPr>
              <a:t>A statistic that efficiently summarizes how well the X’s are linearly related to Y is the correlation coefficient:</a:t>
            </a:r>
          </a:p>
          <a:p>
            <a:pPr eaLnBrk="1" hangingPunct="1">
              <a:spcBef>
                <a:spcPct val="50000"/>
              </a:spcBef>
            </a:pPr>
            <a:endParaRPr lang="en-US" altLang="en-US" dirty="0">
              <a:latin typeface="+mn-lt"/>
              <a:ea typeface="Helvetica Neue" charset="0"/>
              <a:cs typeface="Helvetica Neue" charset="0"/>
            </a:endParaRPr>
          </a:p>
          <a:p>
            <a:pPr eaLnBrk="1" hangingPunct="1">
              <a:spcBef>
                <a:spcPct val="50000"/>
              </a:spcBef>
            </a:pPr>
            <a:endParaRPr lang="en-US" altLang="en-US" dirty="0">
              <a:latin typeface="+mn-lt"/>
              <a:ea typeface="Helvetica Neue" charset="0"/>
              <a:cs typeface="Helvetica Neue" charset="0"/>
            </a:endParaRPr>
          </a:p>
          <a:p>
            <a:pPr eaLnBrk="1" hangingPunct="1">
              <a:spcBef>
                <a:spcPct val="50000"/>
              </a:spcBef>
            </a:pPr>
            <a:endParaRPr lang="en-US" altLang="en-US" dirty="0">
              <a:latin typeface="+mn-lt"/>
              <a:ea typeface="Helvetica Neue" charset="0"/>
              <a:cs typeface="Helvetica Neue" charset="0"/>
            </a:endParaRPr>
          </a:p>
          <a:p>
            <a:pPr marL="285743" indent="-285743">
              <a:spcBef>
                <a:spcPct val="50000"/>
              </a:spcBef>
              <a:buFont typeface="Arial" charset="0"/>
              <a:buChar char="•"/>
            </a:pPr>
            <a:r>
              <a:rPr lang="en-US" altLang="en-US" dirty="0">
                <a:latin typeface="+mn-lt"/>
                <a:ea typeface="Helvetica Neue" charset="0"/>
                <a:cs typeface="Helvetica Neue" charset="0"/>
              </a:rPr>
              <a:t>It can be used to evaluate the linear relationship between the response variable and the predicting variables;</a:t>
            </a:r>
          </a:p>
          <a:p>
            <a:pPr marL="285743" indent="-285743">
              <a:spcBef>
                <a:spcPct val="50000"/>
              </a:spcBef>
              <a:buFont typeface="Arial" charset="0"/>
              <a:buChar char="•"/>
            </a:pPr>
            <a:r>
              <a:rPr lang="en-US" altLang="en-US" dirty="0">
                <a:latin typeface="+mn-lt"/>
                <a:ea typeface="Helvetica Neue" charset="0"/>
                <a:cs typeface="Helvetica Neue" charset="0"/>
              </a:rPr>
              <a:t>It can also be used to evaluate the correlation between the predicting variables for detecting (near) linear dependence among the variables (or </a:t>
            </a:r>
            <a:r>
              <a:rPr lang="en-US" altLang="en-US" dirty="0" err="1">
                <a:latin typeface="+mn-lt"/>
                <a:ea typeface="Helvetica Neue" charset="0"/>
                <a:cs typeface="Helvetica Neue" charset="0"/>
              </a:rPr>
              <a:t>multicollinearity</a:t>
            </a:r>
            <a:r>
              <a:rPr lang="en-US" altLang="en-US" dirty="0">
                <a:latin typeface="+mn-lt"/>
                <a:ea typeface="Helvetica Neue" charset="0"/>
                <a:cs typeface="Helvetica Neue" charset="0"/>
              </a:rPr>
              <a:t>).</a:t>
            </a:r>
          </a:p>
        </p:txBody>
      </p:sp>
      <p:graphicFrame>
        <p:nvGraphicFramePr>
          <p:cNvPr id="116740" name="Object 4"/>
          <p:cNvGraphicFramePr>
            <a:graphicFrameLocks noChangeAspect="1"/>
          </p:cNvGraphicFramePr>
          <p:nvPr>
            <p:extLst>
              <p:ext uri="{D42A27DB-BD31-4B8C-83A1-F6EECF244321}">
                <p14:modId xmlns:p14="http://schemas.microsoft.com/office/powerpoint/2010/main" val="797280299"/>
              </p:ext>
            </p:extLst>
          </p:nvPr>
        </p:nvGraphicFramePr>
        <p:xfrm>
          <a:off x="1740106" y="1583265"/>
          <a:ext cx="3276600" cy="1009650"/>
        </p:xfrm>
        <a:graphic>
          <a:graphicData uri="http://schemas.openxmlformats.org/presentationml/2006/ole">
            <mc:AlternateContent xmlns:mc="http://schemas.openxmlformats.org/markup-compatibility/2006">
              <mc:Choice xmlns:v="urn:schemas-microsoft-com:vml" Requires="v">
                <p:oleObj name="Equation" r:id="rId2" imgW="2844720" imgH="888840" progId="Equation.3">
                  <p:embed/>
                </p:oleObj>
              </mc:Choice>
              <mc:Fallback>
                <p:oleObj name="Equation" r:id="rId2" imgW="2844720" imgH="888840" progId="Equation.3">
                  <p:embed/>
                  <p:pic>
                    <p:nvPicPr>
                      <p:cNvPr id="116740" name="Object 4"/>
                      <p:cNvPicPr>
                        <a:picLocks noChangeAspect="1" noChangeArrowheads="1"/>
                      </p:cNvPicPr>
                      <p:nvPr/>
                    </p:nvPicPr>
                    <p:blipFill>
                      <a:blip r:embed="rId3"/>
                      <a:srcRect/>
                      <a:stretch>
                        <a:fillRect/>
                      </a:stretch>
                    </p:blipFill>
                    <p:spPr bwMode="auto">
                      <a:xfrm>
                        <a:off x="1740106" y="1583265"/>
                        <a:ext cx="3276600" cy="1009650"/>
                      </a:xfrm>
                      <a:prstGeom prst="rect">
                        <a:avLst/>
                      </a:prstGeom>
                      <a:noFill/>
                      <a:ln w="19050">
                        <a:solidFill>
                          <a:schemeClr val="tx2"/>
                        </a:solidFill>
                      </a:ln>
                      <a:effectLst/>
                    </p:spPr>
                  </p:pic>
                </p:oleObj>
              </mc:Fallback>
            </mc:AlternateContent>
          </a:graphicData>
        </a:graphic>
      </p:graphicFrame>
      <p:sp>
        <p:nvSpPr>
          <p:cNvPr id="2" name="Title 1"/>
          <p:cNvSpPr>
            <a:spLocks noGrp="1"/>
          </p:cNvSpPr>
          <p:nvPr>
            <p:ph type="title"/>
          </p:nvPr>
        </p:nvSpPr>
        <p:spPr>
          <a:xfrm>
            <a:off x="1421574" y="217871"/>
            <a:ext cx="6300851" cy="626818"/>
          </a:xfrm>
        </p:spPr>
        <p:txBody>
          <a:bodyPr>
            <a:normAutofit fontScale="90000"/>
          </a:bodyPr>
          <a:lstStyle/>
          <a:p>
            <a:r>
              <a:rPr lang="en-US" altLang="en-US" sz="3600" b="1" dirty="0"/>
              <a:t>Correlation Coefficient</a:t>
            </a:r>
            <a:endParaRPr lang="en-US" sz="3600" b="1" dirty="0"/>
          </a:p>
        </p:txBody>
      </p:sp>
    </p:spTree>
    <p:extLst>
      <p:ext uri="{BB962C8B-B14F-4D97-AF65-F5344CB8AC3E}">
        <p14:creationId xmlns:p14="http://schemas.microsoft.com/office/powerpoint/2010/main" val="41778464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TextBox 2"/>
          <p:cNvSpPr txBox="1">
            <a:spLocks noChangeArrowheads="1"/>
          </p:cNvSpPr>
          <p:nvPr/>
        </p:nvSpPr>
        <p:spPr bwMode="auto">
          <a:xfrm>
            <a:off x="1085116" y="726505"/>
            <a:ext cx="6743700" cy="66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r>
              <a:rPr lang="en-US" altLang="en-US" sz="1500" dirty="0">
                <a:latin typeface="+mn-lt"/>
                <a:ea typeface="Helvetica Neue" charset="0"/>
                <a:cs typeface="Helvetica Neue" charset="0"/>
              </a:rPr>
              <a:t>To estimate (</a:t>
            </a:r>
            <a:r>
              <a:rPr lang="en-US" altLang="en-US" sz="1500" dirty="0">
                <a:latin typeface="+mn-lt"/>
              </a:rPr>
              <a:t>b</a:t>
            </a:r>
            <a:r>
              <a:rPr lang="en-US" altLang="en-US" sz="1500" baseline="-25000" dirty="0">
                <a:latin typeface="+mn-lt"/>
              </a:rPr>
              <a:t>0</a:t>
            </a:r>
            <a:r>
              <a:rPr lang="en-US" altLang="en-US" sz="1500" dirty="0">
                <a:latin typeface="+mn-lt"/>
              </a:rPr>
              <a:t>,b</a:t>
            </a:r>
            <a:r>
              <a:rPr lang="en-US" altLang="en-US" sz="1500" baseline="-25000" dirty="0">
                <a:latin typeface="+mn-lt"/>
              </a:rPr>
              <a:t>1</a:t>
            </a:r>
            <a:r>
              <a:rPr lang="en-US" altLang="en-US" sz="1500" dirty="0">
                <a:latin typeface="+mn-lt"/>
              </a:rPr>
              <a:t>,b</a:t>
            </a:r>
            <a:r>
              <a:rPr lang="en-US" altLang="en-US" sz="1500" baseline="-25000" dirty="0">
                <a:latin typeface="+mn-lt"/>
              </a:rPr>
              <a:t>2</a:t>
            </a:r>
            <a:r>
              <a:rPr lang="en-US" altLang="en-US" sz="1500" dirty="0">
                <a:latin typeface="+mn-lt"/>
              </a:rPr>
              <a:t>,…,</a:t>
            </a:r>
            <a:r>
              <a:rPr lang="en-US" altLang="en-US" sz="1500" dirty="0" err="1">
                <a:latin typeface="+mn-lt"/>
              </a:rPr>
              <a:t>b</a:t>
            </a:r>
            <a:r>
              <a:rPr lang="en-US" altLang="en-US" sz="1500" baseline="-25000" dirty="0" err="1">
                <a:latin typeface="+mn-lt"/>
              </a:rPr>
              <a:t>p</a:t>
            </a:r>
            <a:r>
              <a:rPr lang="en-US" altLang="en-US" sz="1500" dirty="0">
                <a:latin typeface="+mn-lt"/>
                <a:ea typeface="Helvetica Neue" charset="0"/>
                <a:cs typeface="Helvetica Neue" charset="0"/>
              </a:rPr>
              <a:t>): find values minimizing squared error:</a:t>
            </a:r>
          </a:p>
          <a:p>
            <a:pPr eaLnBrk="1" hangingPunct="1">
              <a:spcBef>
                <a:spcPct val="50000"/>
              </a:spcBef>
            </a:pPr>
            <a:r>
              <a:rPr lang="en-US" altLang="en-US" sz="1500" dirty="0">
                <a:latin typeface="+mn-lt"/>
              </a:rPr>
              <a:t>                              </a:t>
            </a:r>
            <a:r>
              <a:rPr lang="en-US" altLang="en-US" sz="1500" dirty="0">
                <a:latin typeface="+mn-lt"/>
                <a:ea typeface="Helvetica Neue" charset="0"/>
                <a:cs typeface="Helvetica Neue" charset="0"/>
              </a:rPr>
              <a:t>if</a:t>
            </a:r>
            <a:r>
              <a:rPr lang="en-US" altLang="en-US" sz="1500" dirty="0">
                <a:latin typeface="+mn-lt"/>
              </a:rPr>
              <a:t> </a:t>
            </a:r>
            <a:r>
              <a:rPr lang="en-US" altLang="en-US" sz="1500" b="1" dirty="0">
                <a:latin typeface="+mn-lt"/>
                <a:cs typeface="Times New Roman" panose="02020603050405020304" pitchFamily="18" charset="0"/>
              </a:rPr>
              <a:t>X</a:t>
            </a:r>
            <a:r>
              <a:rPr lang="en-US" altLang="en-US" sz="1500" b="1" baseline="30000" dirty="0">
                <a:latin typeface="+mn-lt"/>
                <a:cs typeface="Times New Roman" panose="02020603050405020304" pitchFamily="18" charset="0"/>
              </a:rPr>
              <a:t>T</a:t>
            </a:r>
            <a:r>
              <a:rPr lang="en-US" altLang="en-US" sz="1500" b="1" dirty="0">
                <a:latin typeface="+mn-lt"/>
                <a:cs typeface="Times New Roman" panose="02020603050405020304" pitchFamily="18" charset="0"/>
              </a:rPr>
              <a:t>X</a:t>
            </a:r>
            <a:r>
              <a:rPr lang="en-US" altLang="en-US" sz="1500" b="1" dirty="0">
                <a:latin typeface="+mn-lt"/>
              </a:rPr>
              <a:t> invertible</a:t>
            </a:r>
          </a:p>
        </p:txBody>
      </p:sp>
      <p:grpSp>
        <p:nvGrpSpPr>
          <p:cNvPr id="3" name="Group 2"/>
          <p:cNvGrpSpPr/>
          <p:nvPr/>
        </p:nvGrpSpPr>
        <p:grpSpPr>
          <a:xfrm>
            <a:off x="4782809" y="1042618"/>
            <a:ext cx="1828800" cy="494109"/>
            <a:chOff x="3886200" y="1238927"/>
            <a:chExt cx="1828800" cy="494109"/>
          </a:xfrm>
        </p:grpSpPr>
        <p:sp>
          <p:nvSpPr>
            <p:cNvPr id="4" name="Rectangle 3"/>
            <p:cNvSpPr/>
            <p:nvPr/>
          </p:nvSpPr>
          <p:spPr>
            <a:xfrm>
              <a:off x="3886200" y="1238927"/>
              <a:ext cx="1828800" cy="494109"/>
            </a:xfrm>
            <a:prstGeom prst="rect">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en-US" sz="1350" dirty="0"/>
            </a:p>
          </p:txBody>
        </p:sp>
        <p:graphicFrame>
          <p:nvGraphicFramePr>
            <p:cNvPr id="7" name="Object 4"/>
            <p:cNvGraphicFramePr>
              <a:graphicFrameLocks noChangeAspect="1"/>
            </p:cNvGraphicFramePr>
            <p:nvPr/>
          </p:nvGraphicFramePr>
          <p:xfrm>
            <a:off x="4033245" y="1304665"/>
            <a:ext cx="1534715" cy="363140"/>
          </p:xfrm>
          <a:graphic>
            <a:graphicData uri="http://schemas.openxmlformats.org/presentationml/2006/ole">
              <mc:AlternateContent xmlns:mc="http://schemas.openxmlformats.org/markup-compatibility/2006">
                <mc:Choice xmlns:v="urn:schemas-microsoft-com:vml" Requires="v">
                  <p:oleObj name="Equation" r:id="rId3" imgW="1066680" imgH="266400" progId="Equation.3">
                    <p:embed/>
                  </p:oleObj>
                </mc:Choice>
                <mc:Fallback>
                  <p:oleObj name="Equation" r:id="rId3" imgW="1066680" imgH="266400" progId="Equation.3">
                    <p:embed/>
                    <p:pic>
                      <p:nvPicPr>
                        <p:cNvPr id="7" name="Object 4"/>
                        <p:cNvPicPr>
                          <a:picLocks noChangeAspect="1" noChangeArrowheads="1"/>
                        </p:cNvPicPr>
                        <p:nvPr/>
                      </p:nvPicPr>
                      <p:blipFill>
                        <a:blip r:embed="rId4"/>
                        <a:srcRect/>
                        <a:stretch>
                          <a:fillRect/>
                        </a:stretch>
                      </p:blipFill>
                      <p:spPr bwMode="auto">
                        <a:xfrm>
                          <a:off x="4033245" y="1304665"/>
                          <a:ext cx="1534715" cy="363140"/>
                        </a:xfrm>
                        <a:prstGeom prst="rect">
                          <a:avLst/>
                        </a:prstGeom>
                        <a:noFill/>
                        <a:ln>
                          <a:noFill/>
                        </a:ln>
                        <a:effectLst/>
                      </p:spPr>
                    </p:pic>
                  </p:oleObj>
                </mc:Fallback>
              </mc:AlternateContent>
            </a:graphicData>
          </a:graphic>
        </p:graphicFrame>
      </p:grpSp>
      <mc:AlternateContent xmlns:mc="http://schemas.openxmlformats.org/markup-compatibility/2006">
        <mc:Choice xmlns:a14="http://schemas.microsoft.com/office/drawing/2010/main" Requires="a14">
          <p:sp>
            <p:nvSpPr>
              <p:cNvPr id="8" name="TextBox 7"/>
              <p:cNvSpPr txBox="1"/>
              <p:nvPr/>
            </p:nvSpPr>
            <p:spPr>
              <a:xfrm>
                <a:off x="390525" y="1677537"/>
                <a:ext cx="8452326" cy="2656494"/>
              </a:xfrm>
              <a:prstGeom prst="rect">
                <a:avLst/>
              </a:prstGeom>
              <a:noFill/>
            </p:spPr>
            <p:txBody>
              <a:bodyPr wrap="square" lIns="91438" tIns="45719" rIns="91438" bIns="45719" rtlCol="0">
                <a:spAutoFit/>
              </a:bodyPr>
              <a:lstStyle/>
              <a:p>
                <a:pPr eaLnBrk="1" hangingPunct="1">
                  <a:spcBef>
                    <a:spcPct val="50000"/>
                  </a:spcBef>
                </a:pPr>
                <a:r>
                  <a:rPr lang="en-US" altLang="en-US" sz="1500" b="1" dirty="0">
                    <a:cs typeface="Times New Roman" panose="02020603050405020304" pitchFamily="18" charset="0"/>
                  </a:rPr>
                  <a:t>X</a:t>
                </a:r>
                <a:r>
                  <a:rPr lang="en-US" altLang="en-US" sz="1500" b="1" baseline="30000" dirty="0">
                    <a:cs typeface="Times New Roman" panose="02020603050405020304" pitchFamily="18" charset="0"/>
                  </a:rPr>
                  <a:t>T</a:t>
                </a:r>
                <a:r>
                  <a:rPr lang="en-US" altLang="en-US" sz="1500" b="1" dirty="0">
                    <a:cs typeface="Times New Roman" panose="02020603050405020304" pitchFamily="18" charset="0"/>
                  </a:rPr>
                  <a:t>X</a:t>
                </a:r>
                <a:r>
                  <a:rPr lang="en-US" altLang="en-US" sz="1500" i="1" dirty="0">
                    <a:cs typeface="Times New Roman" panose="02020603050405020304" pitchFamily="18" charset="0"/>
                  </a:rPr>
                  <a:t> </a:t>
                </a:r>
                <a:r>
                  <a:rPr lang="en-US" altLang="en-US" sz="1500" dirty="0">
                    <a:ea typeface="Helvetica Neue" charset="0"/>
                    <a:cs typeface="Helvetica Neue" charset="0"/>
                  </a:rPr>
                  <a:t>is </a:t>
                </a:r>
                <a:r>
                  <a:rPr lang="en-US" altLang="en-US" sz="1500" b="1" u="sng" dirty="0">
                    <a:ea typeface="Helvetica Neue" charset="0"/>
                    <a:cs typeface="Helvetica Neue" charset="0"/>
                  </a:rPr>
                  <a:t>not</a:t>
                </a:r>
                <a:r>
                  <a:rPr lang="en-US" altLang="en-US" sz="1500" dirty="0">
                    <a:ea typeface="Helvetica Neue" charset="0"/>
                    <a:cs typeface="Helvetica Neue" charset="0"/>
                  </a:rPr>
                  <a:t> invertible if columns of X are linearly dependent, i.e. one variable is a linear combination of the others</a:t>
                </a:r>
              </a:p>
              <a:p>
                <a:pPr marL="257168" indent="-257168">
                  <a:buFont typeface="Arial" panose="020B0604020202020204" pitchFamily="34" charset="0"/>
                  <a:buChar char="•"/>
                </a:pPr>
                <a:r>
                  <a:rPr lang="en-US" altLang="en-US" sz="1500" dirty="0">
                    <a:ea typeface="Helvetica Neue" charset="0"/>
                    <a:cs typeface="Helvetica Neue" charset="0"/>
                  </a:rPr>
                  <a:t>Implication: the standard error of </a:t>
                </a:r>
                <a14:m>
                  <m:oMath xmlns:m="http://schemas.openxmlformats.org/officeDocument/2006/math">
                    <m:acc>
                      <m:accPr>
                        <m:chr m:val="̂"/>
                        <m:ctrlPr>
                          <a:rPr lang="el-GR" altLang="en-US" sz="1500" i="1" dirty="0">
                            <a:latin typeface="Cambria Math" panose="02040503050406030204" pitchFamily="18" charset="0"/>
                            <a:ea typeface="Helvetica Neue" charset="0"/>
                            <a:cs typeface="Helvetica Neue" charset="0"/>
                          </a:rPr>
                        </m:ctrlPr>
                      </m:accPr>
                      <m:e>
                        <m:r>
                          <a:rPr lang="el-GR" altLang="en-US" sz="1500" dirty="0">
                            <a:latin typeface="Cambria Math"/>
                            <a:ea typeface="Helvetica Neue" charset="0"/>
                            <a:cs typeface="Helvetica Neue" charset="0"/>
                          </a:rPr>
                          <m:t>𝛽</m:t>
                        </m:r>
                      </m:e>
                    </m:acc>
                  </m:oMath>
                </a14:m>
                <a:r>
                  <a:rPr lang="en-US" altLang="en-US" sz="1500" dirty="0">
                    <a:ea typeface="Helvetica Neue" charset="0"/>
                    <a:cs typeface="Helvetica Neue" charset="0"/>
                  </a:rPr>
                  <a:t> is infinite.</a:t>
                </a:r>
              </a:p>
              <a:p>
                <a:pPr marL="257168" indent="-257168">
                  <a:buFont typeface="Arial" panose="020B0604020202020204" pitchFamily="34" charset="0"/>
                  <a:buChar char="•"/>
                </a:pPr>
                <a:endParaRPr lang="en-US" altLang="en-US" sz="1500" dirty="0">
                  <a:ea typeface="Helvetica Neue" charset="0"/>
                  <a:cs typeface="Helvetica Neue" charset="0"/>
                </a:endParaRPr>
              </a:p>
              <a:p>
                <a:r>
                  <a:rPr lang="en-US" altLang="en-US" sz="1500" b="1" i="1" dirty="0">
                    <a:ea typeface="Helvetica Neue" charset="0"/>
                    <a:cs typeface="Helvetica Neue" charset="0"/>
                  </a:rPr>
                  <a:t>Near Collinearity</a:t>
                </a:r>
                <a:r>
                  <a:rPr lang="en-US" altLang="en-US" sz="1500" i="1" dirty="0">
                    <a:ea typeface="Helvetica Neue" charset="0"/>
                    <a:cs typeface="Helvetica Neue" charset="0"/>
                  </a:rPr>
                  <a:t>: </a:t>
                </a:r>
                <a:r>
                  <a:rPr lang="en-US" altLang="en-US" sz="1500" dirty="0">
                    <a:ea typeface="Helvetica Neue" charset="0"/>
                    <a:cs typeface="Helvetica Neue" charset="0"/>
                  </a:rPr>
                  <a:t>columns of X are approximately linearly dependent</a:t>
                </a:r>
              </a:p>
              <a:p>
                <a:pPr marL="257168" indent="-257168">
                  <a:buFont typeface="Arial" panose="020B0604020202020204" pitchFamily="34" charset="0"/>
                  <a:buChar char="•"/>
                </a:pPr>
                <a:r>
                  <a:rPr lang="en-US" altLang="en-US" sz="1500" dirty="0">
                    <a:ea typeface="Helvetica Neue" charset="0"/>
                    <a:cs typeface="Helvetica Neue" charset="0"/>
                  </a:rPr>
                  <a:t>The standard error of </a:t>
                </a:r>
                <a14:m>
                  <m:oMath xmlns:m="http://schemas.openxmlformats.org/officeDocument/2006/math">
                    <m:acc>
                      <m:accPr>
                        <m:chr m:val="̂"/>
                        <m:ctrlPr>
                          <a:rPr lang="el-GR" altLang="en-US" sz="1500" i="1" dirty="0">
                            <a:latin typeface="Cambria Math" panose="02040503050406030204" pitchFamily="18" charset="0"/>
                            <a:ea typeface="Helvetica Neue" charset="0"/>
                            <a:cs typeface="Helvetica Neue" charset="0"/>
                          </a:rPr>
                        </m:ctrlPr>
                      </m:accPr>
                      <m:e>
                        <m:r>
                          <a:rPr lang="el-GR" altLang="en-US" sz="1500" dirty="0">
                            <a:latin typeface="Cambria Math"/>
                            <a:ea typeface="Helvetica Neue" charset="0"/>
                            <a:cs typeface="Helvetica Neue" charset="0"/>
                          </a:rPr>
                          <m:t>𝛽</m:t>
                        </m:r>
                      </m:e>
                    </m:acc>
                  </m:oMath>
                </a14:m>
                <a:r>
                  <a:rPr lang="en-US" altLang="en-US" sz="1500" dirty="0">
                    <a:ea typeface="Helvetica Neue" charset="0"/>
                    <a:cs typeface="Helvetica Neue" charset="0"/>
                  </a:rPr>
                  <a:t> is artificially large;</a:t>
                </a:r>
              </a:p>
              <a:p>
                <a:pPr marL="257168" indent="-257168">
                  <a:buFont typeface="Arial" panose="020B0604020202020204" pitchFamily="34" charset="0"/>
                  <a:buChar char="•"/>
                </a:pPr>
                <a:r>
                  <a:rPr lang="en-US" altLang="en-US" sz="1500" dirty="0">
                    <a:ea typeface="Helvetica Neue" charset="0"/>
                    <a:cs typeface="Helvetica Neue" charset="0"/>
                  </a:rPr>
                  <a:t>If one value of one of the predicting variables is changed only by slightly, the fitted regression coefficients can change dramatically;</a:t>
                </a:r>
              </a:p>
              <a:p>
                <a:pPr marL="257168" indent="-257168">
                  <a:buFont typeface="Arial" panose="020B0604020202020204" pitchFamily="34" charset="0"/>
                  <a:buChar char="•"/>
                </a:pPr>
                <a:r>
                  <a:rPr lang="en-US" altLang="en-US" sz="1500" dirty="0">
                    <a:ea typeface="Helvetica Neue" charset="0"/>
                    <a:cs typeface="Helvetica Neue" charset="0"/>
                  </a:rPr>
                  <a:t>The overall F statistic may be significant, yet each of the individual t-statistics is not significant.</a:t>
                </a:r>
              </a:p>
              <a:p>
                <a:pPr marL="257168" indent="-257168">
                  <a:buFont typeface="Arial" panose="020B0604020202020204" pitchFamily="34" charset="0"/>
                  <a:buChar char="•"/>
                </a:pPr>
                <a:r>
                  <a:rPr lang="en-US" altLang="en-US" sz="1500" dirty="0">
                    <a:ea typeface="Helvetica Neue" charset="0"/>
                    <a:cs typeface="Helvetica Neue" charset="0"/>
                  </a:rPr>
                  <a:t>Prediction is also affected since the relationship to the response likely will change widely in the presence of collinearity.</a:t>
                </a:r>
              </a:p>
            </p:txBody>
          </p:sp>
        </mc:Choice>
        <mc:Fallback>
          <p:sp>
            <p:nvSpPr>
              <p:cNvPr id="8" name="TextBox 7"/>
              <p:cNvSpPr txBox="1">
                <a:spLocks noRot="1" noChangeAspect="1" noMove="1" noResize="1" noEditPoints="1" noAdjustHandles="1" noChangeArrowheads="1" noChangeShapeType="1" noTextEdit="1"/>
              </p:cNvSpPr>
              <p:nvPr/>
            </p:nvSpPr>
            <p:spPr>
              <a:xfrm>
                <a:off x="390525" y="1677537"/>
                <a:ext cx="8452326" cy="2656494"/>
              </a:xfrm>
              <a:prstGeom prst="rect">
                <a:avLst/>
              </a:prstGeom>
              <a:blipFill>
                <a:blip r:embed="rId5"/>
                <a:stretch>
                  <a:fillRect l="-288" t="-459" r="-288" b="-1606"/>
                </a:stretch>
              </a:blipFill>
            </p:spPr>
            <p:txBody>
              <a:bodyPr/>
              <a:lstStyle/>
              <a:p>
                <a:r>
                  <a:rPr lang="en-US">
                    <a:noFill/>
                  </a:rPr>
                  <a:t> </a:t>
                </a:r>
              </a:p>
            </p:txBody>
          </p:sp>
        </mc:Fallback>
      </mc:AlternateContent>
      <p:sp>
        <p:nvSpPr>
          <p:cNvPr id="2" name="Title 1"/>
          <p:cNvSpPr>
            <a:spLocks noGrp="1"/>
          </p:cNvSpPr>
          <p:nvPr>
            <p:ph type="title"/>
          </p:nvPr>
        </p:nvSpPr>
        <p:spPr>
          <a:xfrm>
            <a:off x="1573974" y="274678"/>
            <a:ext cx="5996051" cy="601360"/>
          </a:xfrm>
        </p:spPr>
        <p:txBody>
          <a:bodyPr>
            <a:normAutofit fontScale="90000"/>
          </a:bodyPr>
          <a:lstStyle/>
          <a:p>
            <a:r>
              <a:rPr lang="en-US" altLang="en-US" sz="3600" b="1" dirty="0"/>
              <a:t>Multicollinearity</a:t>
            </a:r>
            <a:endParaRPr lang="en-US" sz="3600" b="1" dirty="0"/>
          </a:p>
        </p:txBody>
      </p:sp>
      <p:sp>
        <p:nvSpPr>
          <p:cNvPr id="5" name="Right Arrow 4"/>
          <p:cNvSpPr/>
          <p:nvPr/>
        </p:nvSpPr>
        <p:spPr>
          <a:xfrm>
            <a:off x="4324694" y="1219282"/>
            <a:ext cx="458115" cy="703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51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04800" y="688959"/>
                <a:ext cx="8713024" cy="3765581"/>
              </a:xfrm>
              <a:prstGeom prst="rect">
                <a:avLst/>
              </a:prstGeom>
              <a:noFill/>
            </p:spPr>
            <p:txBody>
              <a:bodyPr wrap="square" lIns="91438" tIns="45719" rIns="91438" bIns="45719" rtlCol="0">
                <a:spAutoFit/>
              </a:bodyPr>
              <a:lstStyle/>
              <a:p>
                <a:r>
                  <a:rPr lang="en-US" dirty="0">
                    <a:ea typeface="Helvetica Neue" charset="0"/>
                    <a:cs typeface="Helvetica Neue" charset="0"/>
                  </a:rPr>
                  <a:t>The variance inflation factor(VIF) for each predicting variable:</a:t>
                </a:r>
              </a:p>
              <a:p>
                <a:endParaRPr lang="en-US" dirty="0">
                  <a:ea typeface="Helvetica Neue" charset="0"/>
                  <a:cs typeface="Helvetica Neue" charset="0"/>
                </a:endParaRPr>
              </a:p>
              <a:p>
                <a:endParaRPr lang="en-US" dirty="0">
                  <a:ea typeface="Helvetica Neue" charset="0"/>
                  <a:cs typeface="Helvetica Neue" charset="0"/>
                </a:endParaRPr>
              </a:p>
              <a:p>
                <a:endParaRPr lang="en-US" dirty="0">
                  <a:ea typeface="Helvetica Neue" charset="0"/>
                  <a:cs typeface="Helvetica Neue" charset="0"/>
                </a:endParaRPr>
              </a:p>
              <a:p>
                <a:r>
                  <a:rPr lang="en-US" dirty="0">
                    <a:ea typeface="Helvetica Neue" charset="0"/>
                    <a:cs typeface="Helvetica Neue" charset="0"/>
                  </a:rPr>
                  <a:t>Where </a:t>
                </a:r>
                <a14:m>
                  <m:oMath xmlns:m="http://schemas.openxmlformats.org/officeDocument/2006/math">
                    <m:sSubSup>
                      <m:sSubSupPr>
                        <m:ctrlPr>
                          <a:rPr lang="en-US" i="1">
                            <a:latin typeface="Cambria Math" panose="02040503050406030204" pitchFamily="18" charset="0"/>
                            <a:ea typeface="Helvetica Neue" charset="0"/>
                            <a:cs typeface="Helvetica Neue" charset="0"/>
                          </a:rPr>
                        </m:ctrlPr>
                      </m:sSubSupPr>
                      <m:e>
                        <m:r>
                          <a:rPr lang="en-US">
                            <a:latin typeface="Cambria Math"/>
                            <a:ea typeface="Helvetica Neue" charset="0"/>
                            <a:cs typeface="Helvetica Neue" charset="0"/>
                          </a:rPr>
                          <m:t>𝑅</m:t>
                        </m:r>
                      </m:e>
                      <m:sub>
                        <m:r>
                          <a:rPr lang="en-US">
                            <a:latin typeface="Cambria Math"/>
                            <a:ea typeface="Helvetica Neue" charset="0"/>
                            <a:cs typeface="Helvetica Neue" charset="0"/>
                          </a:rPr>
                          <m:t>𝑗</m:t>
                        </m:r>
                      </m:sub>
                      <m:sup>
                        <m:r>
                          <a:rPr lang="en-US">
                            <a:latin typeface="Cambria Math"/>
                            <a:ea typeface="Helvetica Neue" charset="0"/>
                            <a:cs typeface="Helvetica Neue" charset="0"/>
                          </a:rPr>
                          <m:t>2</m:t>
                        </m:r>
                      </m:sup>
                    </m:sSubSup>
                  </m:oMath>
                </a14:m>
                <a:r>
                  <a:rPr lang="en-US" dirty="0">
                    <a:ea typeface="Helvetica Neue" charset="0"/>
                    <a:cs typeface="Helvetica Neue" charset="0"/>
                  </a:rPr>
                  <a:t> is the coefficient of variation of the regression of the variable </a:t>
                </a:r>
                <a14:m>
                  <m:oMath xmlns:m="http://schemas.openxmlformats.org/officeDocument/2006/math">
                    <m:sSub>
                      <m:sSubPr>
                        <m:ctrlPr>
                          <a:rPr lang="en-US" i="1">
                            <a:latin typeface="Cambria Math" panose="02040503050406030204" pitchFamily="18" charset="0"/>
                            <a:ea typeface="Helvetica Neue" charset="0"/>
                            <a:cs typeface="Helvetica Neue" charset="0"/>
                          </a:rPr>
                        </m:ctrlPr>
                      </m:sSubPr>
                      <m:e>
                        <m:r>
                          <a:rPr lang="en-US">
                            <a:latin typeface="Cambria Math"/>
                            <a:ea typeface="Helvetica Neue" charset="0"/>
                            <a:cs typeface="Helvetica Neue" charset="0"/>
                          </a:rPr>
                          <m:t>𝑋</m:t>
                        </m:r>
                      </m:e>
                      <m:sub>
                        <m:r>
                          <a:rPr lang="en-US">
                            <a:latin typeface="Cambria Math"/>
                            <a:ea typeface="Helvetica Neue" charset="0"/>
                            <a:cs typeface="Helvetica Neue" charset="0"/>
                          </a:rPr>
                          <m:t>𝑗</m:t>
                        </m:r>
                      </m:sub>
                    </m:sSub>
                  </m:oMath>
                </a14:m>
                <a:r>
                  <a:rPr lang="en-US" dirty="0">
                    <a:ea typeface="Helvetica Neue" charset="0"/>
                    <a:cs typeface="Helvetica Neue" charset="0"/>
                  </a:rPr>
                  <a:t> on all other predicting variables.</a:t>
                </a:r>
              </a:p>
              <a:p>
                <a:r>
                  <a:rPr lang="en-US" b="1" dirty="0">
                    <a:ea typeface="Helvetica Neue" charset="0"/>
                    <a:cs typeface="Helvetica Neue" charset="0"/>
                  </a:rPr>
                  <a:t>Interpretation: </a:t>
                </a:r>
                <a:r>
                  <a:rPr lang="en-US" dirty="0">
                    <a:ea typeface="Helvetica Neue" charset="0"/>
                    <a:cs typeface="Helvetica Neue" charset="0"/>
                  </a:rPr>
                  <a:t>VIF measures the proportional increase in the variance of </a:t>
                </a:r>
                <a14:m>
                  <m:oMath xmlns:m="http://schemas.openxmlformats.org/officeDocument/2006/math">
                    <m:acc>
                      <m:accPr>
                        <m:chr m:val="̂"/>
                        <m:ctrlPr>
                          <a:rPr lang="el-GR" altLang="en-US" i="1" dirty="0">
                            <a:latin typeface="Cambria Math" panose="02040503050406030204" pitchFamily="18" charset="0"/>
                            <a:cs typeface="Times New Roman" panose="02020603050405020304" pitchFamily="18" charset="0"/>
                          </a:rPr>
                        </m:ctrlPr>
                      </m:accPr>
                      <m:e>
                        <m:r>
                          <a:rPr lang="el-GR" altLang="en-US" dirty="0">
                            <a:latin typeface="Cambria Math"/>
                            <a:cs typeface="Times New Roman" panose="02020603050405020304" pitchFamily="18" charset="0"/>
                          </a:rPr>
                          <m:t>𝛽</m:t>
                        </m:r>
                      </m:e>
                    </m:acc>
                  </m:oMath>
                </a14:m>
                <a:r>
                  <a:rPr lang="en-US" i="1" baseline="-25000" dirty="0">
                    <a:cs typeface="Times New Roman" panose="02020603050405020304" pitchFamily="18" charset="0"/>
                  </a:rPr>
                  <a:t>j</a:t>
                </a:r>
                <a:r>
                  <a:rPr lang="en-US" dirty="0">
                    <a:cs typeface="Times New Roman" panose="02020603050405020304" pitchFamily="18" charset="0"/>
                  </a:rPr>
                  <a:t> </a:t>
                </a:r>
                <a:r>
                  <a:rPr lang="en-US" dirty="0">
                    <a:ea typeface="Helvetica Neue" charset="0"/>
                    <a:cs typeface="Helvetica Neue" charset="0"/>
                  </a:rPr>
                  <a:t>compared to what it would have been if the predicting variables had been completely uncorrelated. How small a VIF indicates the collinearity is not present?</a:t>
                </a:r>
              </a:p>
              <a:p>
                <a:endParaRPr lang="en-US" dirty="0">
                  <a:cs typeface="Times New Roman" panose="02020603050405020304" pitchFamily="18" charset="0"/>
                </a:endParaRPr>
              </a:p>
              <a:p>
                <a:endParaRPr lang="en-US" dirty="0">
                  <a:cs typeface="Times New Roman" panose="02020603050405020304" pitchFamily="18" charset="0"/>
                </a:endParaRPr>
              </a:p>
              <a:p>
                <a:endParaRPr lang="en-US" dirty="0">
                  <a:cs typeface="Times New Roman" panose="02020603050405020304" pitchFamily="18" charset="0"/>
                </a:endParaRPr>
              </a:p>
              <a:p>
                <a:r>
                  <a:rPr lang="en-US" dirty="0">
                    <a:ea typeface="Helvetica Neue" charset="0"/>
                    <a:cs typeface="Helvetica Neue" charset="0"/>
                  </a:rPr>
                  <a:t>Where </a:t>
                </a:r>
                <a14:m>
                  <m:oMath xmlns:m="http://schemas.openxmlformats.org/officeDocument/2006/math">
                    <m:sSubSup>
                      <m:sSubSupPr>
                        <m:ctrlPr>
                          <a:rPr lang="en-US" i="1">
                            <a:latin typeface="Cambria Math" panose="02040503050406030204" pitchFamily="18" charset="0"/>
                            <a:ea typeface="Helvetica Neue" charset="0"/>
                            <a:cs typeface="Helvetica Neue" charset="0"/>
                          </a:rPr>
                        </m:ctrlPr>
                      </m:sSubSupPr>
                      <m:e>
                        <m:r>
                          <a:rPr lang="en-US">
                            <a:latin typeface="Cambria Math"/>
                            <a:ea typeface="Helvetica Neue" charset="0"/>
                            <a:cs typeface="Helvetica Neue" charset="0"/>
                          </a:rPr>
                          <m:t>𝑅</m:t>
                        </m:r>
                      </m:e>
                      <m:sub>
                        <m:r>
                          <a:rPr lang="en-US">
                            <a:latin typeface="Cambria Math"/>
                            <a:ea typeface="Helvetica Neue" charset="0"/>
                            <a:cs typeface="Helvetica Neue" charset="0"/>
                          </a:rPr>
                          <m:t>𝑚𝑜𝑑𝑒𝑙</m:t>
                        </m:r>
                      </m:sub>
                      <m:sup>
                        <m:r>
                          <a:rPr lang="en-US">
                            <a:latin typeface="Cambria Math"/>
                            <a:ea typeface="Helvetica Neue" charset="0"/>
                            <a:cs typeface="Helvetica Neue" charset="0"/>
                          </a:rPr>
                          <m:t>2</m:t>
                        </m:r>
                      </m:sup>
                    </m:sSubSup>
                  </m:oMath>
                </a14:m>
                <a:r>
                  <a:rPr lang="en-US" dirty="0">
                    <a:ea typeface="Helvetica Neue" charset="0"/>
                    <a:cs typeface="Helvetica Neue" charset="0"/>
                  </a:rPr>
                  <a:t>  is the coefficient of variation of the regression model.</a:t>
                </a:r>
              </a:p>
            </p:txBody>
          </p:sp>
        </mc:Choice>
        <mc:Fallback xmlns="">
          <p:sp>
            <p:nvSpPr>
              <p:cNvPr id="3" name="TextBox 2"/>
              <p:cNvSpPr txBox="1">
                <a:spLocks noRot="1" noChangeAspect="1" noMove="1" noResize="1" noEditPoints="1" noAdjustHandles="1" noChangeArrowheads="1" noChangeShapeType="1" noTextEdit="1"/>
              </p:cNvSpPr>
              <p:nvPr/>
            </p:nvSpPr>
            <p:spPr>
              <a:xfrm>
                <a:off x="304800" y="688959"/>
                <a:ext cx="8713024" cy="3765581"/>
              </a:xfrm>
              <a:prstGeom prst="rect">
                <a:avLst/>
              </a:prstGeom>
              <a:blipFill>
                <a:blip r:embed="rId3"/>
                <a:stretch>
                  <a:fillRect l="-560" t="-809" b="-1618"/>
                </a:stretch>
              </a:blipFill>
            </p:spPr>
            <p:txBody>
              <a:bodyPr/>
              <a:lstStyle/>
              <a:p>
                <a:r>
                  <a:rPr lang="en-US">
                    <a:noFill/>
                  </a:rPr>
                  <a:t> </a:t>
                </a:r>
              </a:p>
            </p:txBody>
          </p:sp>
        </mc:Fallback>
      </mc:AlternateContent>
      <p:graphicFrame>
        <p:nvGraphicFramePr>
          <p:cNvPr id="5" name="Object 4"/>
          <p:cNvGraphicFramePr>
            <a:graphicFrameLocks noChangeAspect="1"/>
          </p:cNvGraphicFramePr>
          <p:nvPr>
            <p:extLst>
              <p:ext uri="{D42A27DB-BD31-4B8C-83A1-F6EECF244321}">
                <p14:modId xmlns:p14="http://schemas.microsoft.com/office/powerpoint/2010/main" val="738769536"/>
              </p:ext>
            </p:extLst>
          </p:nvPr>
        </p:nvGraphicFramePr>
        <p:xfrm>
          <a:off x="457201" y="1108058"/>
          <a:ext cx="1225154" cy="604838"/>
        </p:xfrm>
        <a:graphic>
          <a:graphicData uri="http://schemas.openxmlformats.org/presentationml/2006/ole">
            <mc:AlternateContent xmlns:mc="http://schemas.openxmlformats.org/markup-compatibility/2006">
              <mc:Choice xmlns:v="urn:schemas-microsoft-com:vml" Requires="v">
                <p:oleObj name="Equation" r:id="rId4" imgW="850680" imgH="444240" progId="Equation.3">
                  <p:embed/>
                </p:oleObj>
              </mc:Choice>
              <mc:Fallback>
                <p:oleObj name="Equation" r:id="rId4" imgW="850680" imgH="444240" progId="Equation.3">
                  <p:embed/>
                  <p:pic>
                    <p:nvPicPr>
                      <p:cNvPr id="5" name="Object 4"/>
                      <p:cNvPicPr>
                        <a:picLocks noChangeAspect="1" noChangeArrowheads="1"/>
                      </p:cNvPicPr>
                      <p:nvPr/>
                    </p:nvPicPr>
                    <p:blipFill>
                      <a:blip r:embed="rId5"/>
                      <a:srcRect/>
                      <a:stretch>
                        <a:fillRect/>
                      </a:stretch>
                    </p:blipFill>
                    <p:spPr bwMode="auto">
                      <a:xfrm>
                        <a:off x="457201" y="1108058"/>
                        <a:ext cx="1225154" cy="604838"/>
                      </a:xfrm>
                      <a:prstGeom prst="rect">
                        <a:avLst/>
                      </a:prstGeom>
                      <a:noFill/>
                      <a:ln w="19050">
                        <a:solidFill>
                          <a:schemeClr val="tx2"/>
                        </a:solid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70513652"/>
              </p:ext>
            </p:extLst>
          </p:nvPr>
        </p:nvGraphicFramePr>
        <p:xfrm>
          <a:off x="3145972" y="3524686"/>
          <a:ext cx="2210990" cy="586978"/>
        </p:xfrm>
        <a:graphic>
          <a:graphicData uri="http://schemas.openxmlformats.org/presentationml/2006/ole">
            <mc:AlternateContent xmlns:mc="http://schemas.openxmlformats.org/markup-compatibility/2006">
              <mc:Choice xmlns:v="urn:schemas-microsoft-com:vml" Requires="v">
                <p:oleObj name="Equation" r:id="rId6" imgW="1536480" imgH="431640" progId="Equation.3">
                  <p:embed/>
                </p:oleObj>
              </mc:Choice>
              <mc:Fallback>
                <p:oleObj name="Equation" r:id="rId6" imgW="1536480" imgH="431640" progId="Equation.3">
                  <p:embed/>
                  <p:pic>
                    <p:nvPicPr>
                      <p:cNvPr id="8" name="Object 7"/>
                      <p:cNvPicPr>
                        <a:picLocks noChangeAspect="1" noChangeArrowheads="1"/>
                      </p:cNvPicPr>
                      <p:nvPr/>
                    </p:nvPicPr>
                    <p:blipFill>
                      <a:blip r:embed="rId7"/>
                      <a:srcRect/>
                      <a:stretch>
                        <a:fillRect/>
                      </a:stretch>
                    </p:blipFill>
                    <p:spPr bwMode="auto">
                      <a:xfrm>
                        <a:off x="3145972" y="3524686"/>
                        <a:ext cx="2210990" cy="586978"/>
                      </a:xfrm>
                      <a:prstGeom prst="rect">
                        <a:avLst/>
                      </a:prstGeom>
                      <a:noFill/>
                      <a:ln w="19050">
                        <a:solidFill>
                          <a:schemeClr val="tx2"/>
                        </a:solidFill>
                      </a:ln>
                      <a:effectLst/>
                    </p:spPr>
                  </p:pic>
                </p:oleObj>
              </mc:Fallback>
            </mc:AlternateContent>
          </a:graphicData>
        </a:graphic>
      </p:graphicFrame>
      <p:sp>
        <p:nvSpPr>
          <p:cNvPr id="2" name="Title 1"/>
          <p:cNvSpPr>
            <a:spLocks noGrp="1"/>
          </p:cNvSpPr>
          <p:nvPr>
            <p:ph type="title"/>
          </p:nvPr>
        </p:nvSpPr>
        <p:spPr>
          <a:xfrm>
            <a:off x="126175" y="103230"/>
            <a:ext cx="8891649" cy="754021"/>
          </a:xfrm>
        </p:spPr>
        <p:txBody>
          <a:bodyPr>
            <a:normAutofit/>
          </a:bodyPr>
          <a:lstStyle/>
          <a:p>
            <a:r>
              <a:rPr lang="en-US" altLang="en-US" sz="3600" dirty="0">
                <a:latin typeface="Vitesse" charset="0"/>
                <a:ea typeface="Vitesse" charset="0"/>
                <a:cs typeface="Vitesse" charset="0"/>
              </a:rPr>
              <a:t>Multicollinearity Diagnosis</a:t>
            </a:r>
            <a:endParaRPr lang="en-US" sz="3600" dirty="0">
              <a:latin typeface="Vitesse" charset="0"/>
              <a:ea typeface="Vitesse" charset="0"/>
              <a:cs typeface="Vitesse" charset="0"/>
            </a:endParaRPr>
          </a:p>
        </p:txBody>
      </p:sp>
    </p:spTree>
    <p:extLst>
      <p:ext uri="{BB962C8B-B14F-4D97-AF65-F5344CB8AC3E}">
        <p14:creationId xmlns:p14="http://schemas.microsoft.com/office/powerpoint/2010/main" val="292364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ChangeArrowheads="1"/>
          </p:cNvSpPr>
          <p:nvPr/>
        </p:nvSpPr>
        <p:spPr bwMode="auto">
          <a:xfrm>
            <a:off x="3829050" y="1943101"/>
            <a:ext cx="6858000" cy="30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pPr>
            <a:endParaRPr lang="en-US" altLang="en-US" sz="1350">
              <a:latin typeface="Times New Roman" panose="02020603050405020304" pitchFamily="18" charset="0"/>
            </a:endParaRPr>
          </a:p>
        </p:txBody>
      </p:sp>
      <p:sp>
        <p:nvSpPr>
          <p:cNvPr id="123908" name="Text Box 4"/>
          <p:cNvSpPr txBox="1">
            <a:spLocks noChangeArrowheads="1"/>
          </p:cNvSpPr>
          <p:nvPr/>
        </p:nvSpPr>
        <p:spPr bwMode="auto">
          <a:xfrm>
            <a:off x="984452" y="864775"/>
            <a:ext cx="7010400" cy="3600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marL="457200" indent="-457200">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eaLnBrk="1" hangingPunct="1">
              <a:spcBef>
                <a:spcPct val="50000"/>
              </a:spcBef>
              <a:buFontTx/>
              <a:buAutoNum type="alphaLcPeriod"/>
            </a:pPr>
            <a:r>
              <a:rPr lang="en-US" altLang="en-US" sz="2400" dirty="0">
                <a:latin typeface="+mn-lt"/>
                <a:ea typeface="Helvetica Neue" charset="0"/>
                <a:cs typeface="Helvetica Neue" charset="0"/>
              </a:rPr>
              <a:t>What are the correlation coefficients between the quantitative predicting variables? Any potential multicollinearity?</a:t>
            </a:r>
          </a:p>
          <a:p>
            <a:pPr eaLnBrk="1" hangingPunct="1">
              <a:spcBef>
                <a:spcPct val="50000"/>
              </a:spcBef>
              <a:buFontTx/>
              <a:buAutoNum type="alphaLcPeriod"/>
            </a:pPr>
            <a:r>
              <a:rPr lang="en-US" altLang="en-US" sz="2400" dirty="0">
                <a:latin typeface="+mn-lt"/>
                <a:ea typeface="Helvetica Neue" charset="0"/>
                <a:cs typeface="Helvetica Neue" charset="0"/>
              </a:rPr>
              <a:t>Obtain the variance inflation factors for the quantitative predicting variables. Any potential multicollinearity?</a:t>
            </a:r>
          </a:p>
          <a:p>
            <a:pPr eaLnBrk="1" hangingPunct="1">
              <a:spcBef>
                <a:spcPct val="50000"/>
              </a:spcBef>
              <a:buFontTx/>
              <a:buAutoNum type="alphaLcPeriod"/>
            </a:pPr>
            <a:r>
              <a:rPr lang="en-US" altLang="en-US" sz="2400" dirty="0">
                <a:latin typeface="+mn-lt"/>
                <a:ea typeface="Helvetica Neue" charset="0"/>
                <a:cs typeface="Helvetica Neue" charset="0"/>
              </a:rPr>
              <a:t>What is the coefficient of determination? Interpret.</a:t>
            </a:r>
          </a:p>
          <a:p>
            <a:pPr eaLnBrk="1" hangingPunct="1">
              <a:spcBef>
                <a:spcPct val="50000"/>
              </a:spcBef>
              <a:buFontTx/>
              <a:buAutoNum type="alphaLcPeriod"/>
            </a:pPr>
            <a:endParaRPr lang="en-US" altLang="en-US" sz="2400" dirty="0">
              <a:latin typeface="+mn-lt"/>
            </a:endParaRPr>
          </a:p>
        </p:txBody>
      </p:sp>
      <p:sp>
        <p:nvSpPr>
          <p:cNvPr id="2" name="Title 1"/>
          <p:cNvSpPr>
            <a:spLocks noGrp="1"/>
          </p:cNvSpPr>
          <p:nvPr>
            <p:ph type="title"/>
          </p:nvPr>
        </p:nvSpPr>
        <p:spPr>
          <a:xfrm>
            <a:off x="290804" y="59839"/>
            <a:ext cx="8562392" cy="993775"/>
          </a:xfrm>
        </p:spPr>
        <p:txBody>
          <a:bodyPr/>
          <a:lstStyle/>
          <a:p>
            <a:r>
              <a:rPr lang="en-US" altLang="en-US" sz="3600" dirty="0">
                <a:latin typeface="Vitesse" charset="0"/>
                <a:ea typeface="Vitesse" charset="0"/>
                <a:cs typeface="Vitesse" charset="0"/>
              </a:rPr>
              <a:t>Model Evaluation: Example</a:t>
            </a:r>
            <a:endParaRPr lang="en-US" b="1" dirty="0">
              <a:latin typeface="Vitesse" charset="0"/>
              <a:ea typeface="Vitesse" charset="0"/>
              <a:cs typeface="Vitesse" charset="0"/>
            </a:endParaRPr>
          </a:p>
        </p:txBody>
      </p:sp>
    </p:spTree>
    <p:extLst>
      <p:ext uri="{BB962C8B-B14F-4D97-AF65-F5344CB8AC3E}">
        <p14:creationId xmlns:p14="http://schemas.microsoft.com/office/powerpoint/2010/main" val="860185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737100" y="2083867"/>
                <a:ext cx="4216400" cy="559254"/>
              </a:xfrm>
              <a:prstGeom prst="rect">
                <a:avLst/>
              </a:prstGeom>
              <a:solidFill>
                <a:schemeClr val="bg1"/>
              </a:solidFill>
              <a:ln w="19050">
                <a:solidFill>
                  <a:schemeClr val="tx2"/>
                </a:solidFill>
              </a:ln>
            </p:spPr>
            <p:txBody>
              <a:bodyPr wrap="square" lIns="91438" tIns="45719" rIns="91438" bIns="45719">
                <a:spAutoFit/>
              </a:bodyPr>
              <a:lstStyle/>
              <a:p>
                <a:pPr>
                  <a:defRPr/>
                </a:pPr>
                <a:r>
                  <a:rPr lang="en-US" sz="1500" b="1" dirty="0">
                    <a:solidFill>
                      <a:srgbClr val="000000"/>
                    </a:solidFill>
                    <a:latin typeface="Helvetica Neue" charset="0"/>
                    <a:ea typeface="Helvetica Neue" charset="0"/>
                    <a:cs typeface="Helvetica Neue" charset="0"/>
                  </a:rPr>
                  <a:t>Two of the VIFs are greater than max(10, 1/(1-</a:t>
                </a:r>
                <a14:m>
                  <m:oMath xmlns:m="http://schemas.openxmlformats.org/officeDocument/2006/math">
                    <m:sSup>
                      <m:sSupPr>
                        <m:ctrlPr>
                          <a:rPr lang="en-US" sz="1500" b="1" i="1">
                            <a:solidFill>
                              <a:srgbClr val="000000"/>
                            </a:solidFill>
                            <a:latin typeface="Cambria Math" panose="02040503050406030204" pitchFamily="18" charset="0"/>
                            <a:ea typeface="Helvetica Neue" charset="0"/>
                            <a:cs typeface="Helvetica Neue" charset="0"/>
                          </a:rPr>
                        </m:ctrlPr>
                      </m:sSupPr>
                      <m:e>
                        <m:r>
                          <a:rPr lang="en-US" sz="1500" b="1" i="1">
                            <a:solidFill>
                              <a:srgbClr val="000000"/>
                            </a:solidFill>
                            <a:latin typeface="Cambria Math" charset="0"/>
                            <a:ea typeface="Helvetica Neue" charset="0"/>
                            <a:cs typeface="Helvetica Neue" charset="0"/>
                          </a:rPr>
                          <m:t>𝑹</m:t>
                        </m:r>
                      </m:e>
                      <m:sup>
                        <m:r>
                          <a:rPr lang="en-US" sz="1500" b="1" i="1">
                            <a:solidFill>
                              <a:srgbClr val="000000"/>
                            </a:solidFill>
                            <a:latin typeface="Cambria Math" charset="0"/>
                            <a:ea typeface="Helvetica Neue" charset="0"/>
                            <a:cs typeface="Helvetica Neue" charset="0"/>
                          </a:rPr>
                          <m:t>𝟐</m:t>
                        </m:r>
                      </m:sup>
                    </m:sSup>
                  </m:oMath>
                </a14:m>
                <a:r>
                  <a:rPr lang="en-US" sz="1500" b="1" dirty="0">
                    <a:solidFill>
                      <a:srgbClr val="000000"/>
                    </a:solidFill>
                    <a:latin typeface="Helvetica Neue" charset="0"/>
                    <a:ea typeface="Helvetica Neue" charset="0"/>
                    <a:cs typeface="Helvetica Neue" charset="0"/>
                  </a:rPr>
                  <a:t>)) = max(10, 8.2)=10.</a:t>
                </a:r>
              </a:p>
            </p:txBody>
          </p:sp>
        </mc:Choice>
        <mc:Fallback xmlns="">
          <p:sp>
            <p:nvSpPr>
              <p:cNvPr id="4" name="TextBox 3"/>
              <p:cNvSpPr txBox="1">
                <a:spLocks noRot="1" noChangeAspect="1" noMove="1" noResize="1" noEditPoints="1" noAdjustHandles="1" noChangeArrowheads="1" noChangeShapeType="1" noTextEdit="1"/>
              </p:cNvSpPr>
              <p:nvPr/>
            </p:nvSpPr>
            <p:spPr>
              <a:xfrm>
                <a:off x="4737100" y="2083867"/>
                <a:ext cx="4216400" cy="559254"/>
              </a:xfrm>
              <a:prstGeom prst="rect">
                <a:avLst/>
              </a:prstGeom>
              <a:blipFill>
                <a:blip r:embed="rId2"/>
                <a:stretch>
                  <a:fillRect l="-432" t="-1053" b="-8421"/>
                </a:stretch>
              </a:blipFill>
              <a:ln w="19050">
                <a:solidFill>
                  <a:schemeClr val="tx2"/>
                </a:solidFill>
              </a:ln>
            </p:spPr>
            <p:txBody>
              <a:bodyPr/>
              <a:lstStyle/>
              <a:p>
                <a:r>
                  <a:rPr lang="en-US">
                    <a:noFill/>
                  </a:rPr>
                  <a:t> </a:t>
                </a:r>
              </a:p>
            </p:txBody>
          </p:sp>
        </mc:Fallback>
      </mc:AlternateContent>
      <p:sp>
        <p:nvSpPr>
          <p:cNvPr id="5" name="TextBox 4"/>
          <p:cNvSpPr txBox="1"/>
          <p:nvPr/>
        </p:nvSpPr>
        <p:spPr>
          <a:xfrm>
            <a:off x="4838700" y="1010287"/>
            <a:ext cx="3809390" cy="553996"/>
          </a:xfrm>
          <a:prstGeom prst="rect">
            <a:avLst/>
          </a:prstGeom>
          <a:solidFill>
            <a:schemeClr val="bg1"/>
          </a:solidFill>
          <a:ln w="19050">
            <a:solidFill>
              <a:schemeClr val="tx2"/>
            </a:solidFill>
          </a:ln>
        </p:spPr>
        <p:txBody>
          <a:bodyPr wrap="square" lIns="91438" tIns="45719" rIns="91438" bIns="45719">
            <a:spAutoFit/>
          </a:bodyPr>
          <a:lstStyle/>
          <a:p>
            <a:pPr>
              <a:defRPr/>
            </a:pPr>
            <a:r>
              <a:rPr lang="en-US" sz="1500" b="1" dirty="0">
                <a:solidFill>
                  <a:srgbClr val="000000"/>
                </a:solidFill>
                <a:latin typeface="Helvetica Neue" charset="0"/>
                <a:ea typeface="Helvetica Neue" charset="0"/>
                <a:cs typeface="Helvetica Neue" charset="0"/>
              </a:rPr>
              <a:t>The maximum correlation between predicting variables is 0.94.</a:t>
            </a:r>
          </a:p>
        </p:txBody>
      </p:sp>
      <p:sp>
        <p:nvSpPr>
          <p:cNvPr id="6" name="TextBox 5"/>
          <p:cNvSpPr txBox="1"/>
          <p:nvPr/>
        </p:nvSpPr>
        <p:spPr>
          <a:xfrm>
            <a:off x="4737100" y="2914224"/>
            <a:ext cx="4216400" cy="784828"/>
          </a:xfrm>
          <a:prstGeom prst="rect">
            <a:avLst/>
          </a:prstGeom>
          <a:solidFill>
            <a:schemeClr val="bg1"/>
          </a:solidFill>
          <a:ln w="19050">
            <a:solidFill>
              <a:schemeClr val="tx2"/>
            </a:solidFill>
          </a:ln>
        </p:spPr>
        <p:txBody>
          <a:bodyPr wrap="square" lIns="91438" tIns="45719" rIns="91438" bIns="45719">
            <a:spAutoFit/>
          </a:bodyPr>
          <a:lstStyle/>
          <a:p>
            <a:pPr>
              <a:defRPr/>
            </a:pPr>
            <a:r>
              <a:rPr lang="en-US" sz="1500" b="1" dirty="0">
                <a:solidFill>
                  <a:srgbClr val="000000"/>
                </a:solidFill>
                <a:latin typeface="Helvetica Neue" charset="0"/>
                <a:ea typeface="Helvetica Neue" charset="0"/>
                <a:cs typeface="Helvetica Neue" charset="0"/>
              </a:rPr>
              <a:t>The coefficient of determination is 0.879. Thus the model explains 87.9% of the variability in the SATs.</a:t>
            </a:r>
          </a:p>
        </p:txBody>
      </p:sp>
      <p:sp>
        <p:nvSpPr>
          <p:cNvPr id="2" name="Title 1"/>
          <p:cNvSpPr>
            <a:spLocks noGrp="1"/>
          </p:cNvSpPr>
          <p:nvPr>
            <p:ph type="title"/>
          </p:nvPr>
        </p:nvSpPr>
        <p:spPr>
          <a:xfrm>
            <a:off x="392874" y="103737"/>
            <a:ext cx="8358251" cy="621028"/>
          </a:xfrm>
        </p:spPr>
        <p:txBody>
          <a:bodyPr>
            <a:normAutofit fontScale="90000"/>
          </a:bodyPr>
          <a:lstStyle/>
          <a:p>
            <a:r>
              <a:rPr lang="en-US" altLang="en-US" sz="3600" b="1" dirty="0">
                <a:latin typeface="Vitesse" charset="0"/>
                <a:ea typeface="Vitesse" charset="0"/>
                <a:cs typeface="Vitesse" charset="0"/>
              </a:rPr>
              <a:t>Model Evaluation: Example</a:t>
            </a:r>
            <a:endParaRPr lang="en-US" sz="3600" b="1" dirty="0">
              <a:latin typeface="Vitesse" charset="0"/>
              <a:ea typeface="Vitesse" charset="0"/>
              <a:cs typeface="Vitesse" charset="0"/>
            </a:endParaRP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5450" y="2479460"/>
            <a:ext cx="14478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8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 y="607021"/>
            <a:ext cx="4305300"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ight Arrow 2"/>
          <p:cNvSpPr/>
          <p:nvPr/>
        </p:nvSpPr>
        <p:spPr>
          <a:xfrm rot="19384299">
            <a:off x="3227636" y="2687593"/>
            <a:ext cx="1462582" cy="610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617060" y="912431"/>
            <a:ext cx="763525" cy="374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10255" y="2176067"/>
            <a:ext cx="763525" cy="3748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6686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05979"/>
            <a:ext cx="8229600" cy="722489"/>
          </a:xfrm>
        </p:spPr>
        <p:txBody>
          <a:bodyPr/>
          <a:lstStyle/>
          <a:p>
            <a:r>
              <a:rPr lang="en-US" dirty="0"/>
              <a:t>Example</a:t>
            </a:r>
          </a:p>
        </p:txBody>
      </p:sp>
      <p:sp>
        <p:nvSpPr>
          <p:cNvPr id="5" name="Content Placeholder 4"/>
          <p:cNvSpPr>
            <a:spLocks noGrp="1"/>
          </p:cNvSpPr>
          <p:nvPr>
            <p:ph sz="half" idx="2"/>
          </p:nvPr>
        </p:nvSpPr>
        <p:spPr>
          <a:xfrm>
            <a:off x="4581655" y="874713"/>
            <a:ext cx="4038600" cy="3394472"/>
          </a:xfrm>
        </p:spPr>
        <p:txBody>
          <a:bodyPr>
            <a:normAutofit/>
          </a:bodyPr>
          <a:lstStyle/>
          <a:p>
            <a:r>
              <a:rPr lang="en-US" sz="2400" b="1" dirty="0">
                <a:solidFill>
                  <a:schemeClr val="accent1"/>
                </a:solidFill>
              </a:rPr>
              <a:t>Independent errors</a:t>
            </a:r>
            <a:r>
              <a:rPr lang="en-US" sz="2400" dirty="0">
                <a:solidFill>
                  <a:schemeClr val="accent1"/>
                </a:solidFill>
              </a:rPr>
              <a:t>=&gt; Durbin Watson test (close to 2 is ideal)</a:t>
            </a:r>
          </a:p>
          <a:p>
            <a:r>
              <a:rPr lang="en-US" sz="2400" b="1" dirty="0">
                <a:solidFill>
                  <a:srgbClr val="00B050"/>
                </a:solidFill>
              </a:rPr>
              <a:t>Normality test</a:t>
            </a:r>
            <a:r>
              <a:rPr lang="en-US" sz="2400" dirty="0">
                <a:solidFill>
                  <a:srgbClr val="00B050"/>
                </a:solidFill>
              </a:rPr>
              <a:t>=&gt; </a:t>
            </a:r>
            <a:r>
              <a:rPr lang="en-US" sz="2400" dirty="0" err="1">
                <a:solidFill>
                  <a:srgbClr val="00B050"/>
                </a:solidFill>
              </a:rPr>
              <a:t>Jarque</a:t>
            </a:r>
            <a:r>
              <a:rPr lang="en-US" sz="2400" dirty="0">
                <a:solidFill>
                  <a:srgbClr val="00B050"/>
                </a:solidFill>
              </a:rPr>
              <a:t> </a:t>
            </a:r>
            <a:r>
              <a:rPr lang="en-US" sz="2400" dirty="0" err="1">
                <a:solidFill>
                  <a:srgbClr val="00B050"/>
                </a:solidFill>
              </a:rPr>
              <a:t>Bera</a:t>
            </a:r>
            <a:r>
              <a:rPr lang="en-US" sz="2400" dirty="0">
                <a:solidFill>
                  <a:srgbClr val="00B050"/>
                </a:solidFill>
              </a:rPr>
              <a:t> (look at the </a:t>
            </a:r>
            <a:r>
              <a:rPr lang="en-US" sz="2400" dirty="0" err="1">
                <a:solidFill>
                  <a:srgbClr val="00B050"/>
                </a:solidFill>
              </a:rPr>
              <a:t>prob</a:t>
            </a:r>
            <a:r>
              <a:rPr lang="en-US" sz="2400" dirty="0">
                <a:solidFill>
                  <a:srgbClr val="00B050"/>
                </a:solidFill>
              </a:rPr>
              <a:t>(JB</a:t>
            </a:r>
            <a:r>
              <a:rPr lang="en-US" sz="2400" dirty="0"/>
              <a:t>)</a:t>
            </a:r>
          </a:p>
          <a:p>
            <a:r>
              <a:rPr lang="en-US" sz="2400" b="1" dirty="0">
                <a:solidFill>
                  <a:srgbClr val="FF0000"/>
                </a:solidFill>
              </a:rPr>
              <a:t>Constant variance</a:t>
            </a:r>
            <a:r>
              <a:rPr lang="en-US" sz="2400" dirty="0">
                <a:solidFill>
                  <a:srgbClr val="FF0000"/>
                </a:solidFill>
              </a:rPr>
              <a:t>=&gt; Omnibus (</a:t>
            </a:r>
            <a:r>
              <a:rPr lang="en-US" sz="2400" dirty="0" err="1">
                <a:solidFill>
                  <a:srgbClr val="FF0000"/>
                </a:solidFill>
              </a:rPr>
              <a:t>prob</a:t>
            </a:r>
            <a:r>
              <a:rPr lang="en-US" sz="2400" dirty="0">
                <a:solidFill>
                  <a:srgbClr val="FF0000"/>
                </a:solidFill>
              </a:rPr>
              <a:t>(Omnibus))</a:t>
            </a:r>
          </a:p>
        </p:txBody>
      </p:sp>
      <p:pic>
        <p:nvPicPr>
          <p:cNvPr id="307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874712"/>
            <a:ext cx="3905510"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V="1">
            <a:off x="3589225" y="1330082"/>
            <a:ext cx="1374345" cy="183246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89225" y="2399017"/>
            <a:ext cx="1374345" cy="1068935"/>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451355" y="3162542"/>
            <a:ext cx="3512215" cy="1527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59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252349" y="978585"/>
            <a:ext cx="7829540" cy="326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defRPr>
                <a:solidFill>
                  <a:schemeClr val="tx1"/>
                </a:solidFill>
                <a:latin typeface="Calibri" panose="020F0502020204030204" pitchFamily="34" charset="0"/>
                <a:ea typeface="MS PGothic" panose="020B0600070205080204" pitchFamily="34" charset="-128"/>
              </a:defRPr>
            </a:lvl1pPr>
            <a:lvl2pPr>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en-US" altLang="en-US" sz="2000" dirty="0">
                <a:latin typeface="Arial" panose="020B0604020202020204" pitchFamily="34" charset="0"/>
                <a:cs typeface="Arial" panose="020B0604020202020204" pitchFamily="34" charset="0"/>
              </a:rPr>
              <a:t>Predicting Variables can be distinguished as:</a:t>
            </a:r>
          </a:p>
          <a:p>
            <a:endParaRPr lang="en-US" altLang="en-US" sz="2000" u="sng" dirty="0">
              <a:latin typeface="Arial" panose="020B0604020202020204" pitchFamily="34" charset="0"/>
              <a:cs typeface="Arial" panose="020B0604020202020204" pitchFamily="34" charset="0"/>
            </a:endParaRPr>
          </a:p>
          <a:p>
            <a:pPr marL="285743" indent="-285743">
              <a:buFont typeface="Arial" charset="0"/>
              <a:buChar char="•"/>
            </a:pPr>
            <a:r>
              <a:rPr lang="en-US" altLang="en-US" sz="2000" b="1" i="1" dirty="0">
                <a:latin typeface="Arial" panose="020B0604020202020204" pitchFamily="34" charset="0"/>
                <a:cs typeface="Arial" panose="020B0604020202020204" pitchFamily="34" charset="0"/>
              </a:rPr>
              <a:t>Controlling</a:t>
            </a:r>
            <a:r>
              <a:rPr lang="en-US" altLang="en-US" sz="2000" dirty="0">
                <a:latin typeface="Arial" panose="020B0604020202020204" pitchFamily="34" charset="0"/>
                <a:cs typeface="Arial" panose="020B0604020202020204" pitchFamily="34" charset="0"/>
              </a:rPr>
              <a:t> –  to control for bias selection in the sample. They are used as ‘default’ variables in order to capture more meaningful relationships.</a:t>
            </a:r>
          </a:p>
          <a:p>
            <a:pPr marL="285743" indent="-285743">
              <a:buFont typeface="Arial" charset="0"/>
              <a:buChar char="•"/>
            </a:pPr>
            <a:r>
              <a:rPr lang="en-US" altLang="en-US" sz="2000" b="1" i="1" dirty="0">
                <a:latin typeface="Arial" panose="020B0604020202020204" pitchFamily="34" charset="0"/>
                <a:cs typeface="Arial" panose="020B0604020202020204" pitchFamily="34" charset="0"/>
              </a:rPr>
              <a:t>Explanatory</a:t>
            </a:r>
            <a:r>
              <a:rPr lang="en-US" altLang="en-US" sz="2000" b="1" dirty="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–to explain variability in the response variable; they may be included in the model even if other “similar” variables are in the model;</a:t>
            </a:r>
          </a:p>
          <a:p>
            <a:pPr marL="285743" indent="-285743">
              <a:buFont typeface="Arial" charset="0"/>
              <a:buChar char="•"/>
            </a:pPr>
            <a:r>
              <a:rPr lang="en-US" altLang="en-US" sz="2000" b="1" i="1" dirty="0">
                <a:latin typeface="Arial" panose="020B0604020202020204" pitchFamily="34" charset="0"/>
                <a:cs typeface="Arial" panose="020B0604020202020204" pitchFamily="34" charset="0"/>
              </a:rPr>
              <a:t>Predictive</a:t>
            </a:r>
            <a:r>
              <a:rPr lang="en-US" altLang="en-US" sz="2000" dirty="0">
                <a:latin typeface="Arial" panose="020B0604020202020204" pitchFamily="34" charset="0"/>
                <a:cs typeface="Arial" panose="020B0604020202020204" pitchFamily="34" charset="0"/>
              </a:rPr>
              <a:t> – to best predict variability in the response regardless of their explanatory power.</a:t>
            </a:r>
          </a:p>
        </p:txBody>
      </p:sp>
      <p:sp>
        <p:nvSpPr>
          <p:cNvPr id="5" name="Title 1"/>
          <p:cNvSpPr txBox="1">
            <a:spLocks/>
          </p:cNvSpPr>
          <p:nvPr/>
        </p:nvSpPr>
        <p:spPr>
          <a:xfrm>
            <a:off x="252349" y="285752"/>
            <a:ext cx="8562392" cy="670852"/>
          </a:xfrm>
          <a:prstGeom prst="rect">
            <a:avLst/>
          </a:prstGeom>
        </p:spPr>
        <p:txBody>
          <a:bodyPr lIns="91438" tIns="45719" rIns="91438" bIns="45719"/>
          <a:lstStyle>
            <a:lvl1pPr algn="l" defTabSz="457200" rtl="0" eaLnBrk="1" latinLnBrk="0" hangingPunct="1">
              <a:spcBef>
                <a:spcPct val="0"/>
              </a:spcBef>
              <a:buNone/>
              <a:defRPr lang="en-US" sz="4000" kern="1200" dirty="0">
                <a:solidFill>
                  <a:schemeClr val="tx1"/>
                </a:solidFill>
                <a:latin typeface="Vitesse Bold"/>
                <a:ea typeface="+mj-ea"/>
                <a:cs typeface="Vitesse Bold"/>
              </a:defRPr>
            </a:lvl1pPr>
          </a:lstStyle>
          <a:p>
            <a:pPr algn="ctr">
              <a:spcBef>
                <a:spcPct val="50000"/>
              </a:spcBef>
            </a:pPr>
            <a:r>
              <a:rPr lang="en-US" altLang="en-US" sz="3600" b="1" dirty="0">
                <a:latin typeface="Arial" panose="020B0604020202020204" pitchFamily="34" charset="0"/>
                <a:cs typeface="Arial" panose="020B0604020202020204" pitchFamily="34" charset="0"/>
              </a:rPr>
              <a:t>Different Roles of Predicting Variables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FEE57-CEAA-23B8-A87B-3B30FF40B51C}"/>
              </a:ext>
            </a:extLst>
          </p:cNvPr>
          <p:cNvSpPr>
            <a:spLocks noGrp="1"/>
          </p:cNvSpPr>
          <p:nvPr>
            <p:ph type="title"/>
          </p:nvPr>
        </p:nvSpPr>
        <p:spPr/>
        <p:txBody>
          <a:bodyPr/>
          <a:lstStyle/>
          <a:p>
            <a:r>
              <a:rPr lang="en-US" dirty="0"/>
              <a:t>Confidence Interval</a:t>
            </a:r>
          </a:p>
        </p:txBody>
      </p:sp>
    </p:spTree>
    <p:extLst>
      <p:ext uri="{BB962C8B-B14F-4D97-AF65-F5344CB8AC3E}">
        <p14:creationId xmlns:p14="http://schemas.microsoft.com/office/powerpoint/2010/main" val="835025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3175-DC85-B513-42EC-E275FFFC6539}"/>
              </a:ext>
            </a:extLst>
          </p:cNvPr>
          <p:cNvSpPr>
            <a:spLocks noGrp="1"/>
          </p:cNvSpPr>
          <p:nvPr>
            <p:ph type="title"/>
          </p:nvPr>
        </p:nvSpPr>
        <p:spPr/>
        <p:txBody>
          <a:bodyPr/>
          <a:lstStyle/>
          <a:p>
            <a:r>
              <a:rPr lang="en-US" dirty="0"/>
              <a:t>Confidence Interval</a:t>
            </a:r>
          </a:p>
        </p:txBody>
      </p:sp>
      <p:sp>
        <p:nvSpPr>
          <p:cNvPr id="4" name="Content Placeholder 3">
            <a:extLst>
              <a:ext uri="{FF2B5EF4-FFF2-40B4-BE49-F238E27FC236}">
                <a16:creationId xmlns:a16="http://schemas.microsoft.com/office/drawing/2014/main" id="{001B74DC-FB4E-560E-7F37-92972FC9BC16}"/>
              </a:ext>
            </a:extLst>
          </p:cNvPr>
          <p:cNvSpPr>
            <a:spLocks noGrp="1"/>
          </p:cNvSpPr>
          <p:nvPr>
            <p:ph sz="half" idx="1"/>
          </p:nvPr>
        </p:nvSpPr>
        <p:spPr>
          <a:xfrm>
            <a:off x="457200" y="872196"/>
            <a:ext cx="8229600" cy="3713871"/>
          </a:xfrm>
        </p:spPr>
        <p:txBody>
          <a:bodyPr>
            <a:normAutofit/>
          </a:bodyPr>
          <a:lstStyle/>
          <a:p>
            <a:r>
              <a:rPr lang="en-US" sz="2400" b="0" i="0" dirty="0">
                <a:effectLst/>
              </a:rPr>
              <a:t>Confidence intervals measure the degree of uncertainty or certainty in a </a:t>
            </a:r>
            <a:r>
              <a:rPr lang="en-US" sz="2400" u="sng" dirty="0"/>
              <a:t>sampling</a:t>
            </a:r>
            <a:r>
              <a:rPr lang="en-US" sz="2400" b="0" i="0" dirty="0">
                <a:effectLst/>
              </a:rPr>
              <a:t> method.</a:t>
            </a:r>
          </a:p>
          <a:p>
            <a:r>
              <a:rPr lang="en-US" sz="2400" b="0" i="0" dirty="0">
                <a:effectLst/>
              </a:rPr>
              <a:t>They can take any number of probability limits, with the most common being a 95% or 99% confidence level. </a:t>
            </a:r>
          </a:p>
          <a:p>
            <a:r>
              <a:rPr lang="en-US" sz="2400" b="0" i="0" dirty="0">
                <a:effectLst/>
              </a:rPr>
              <a:t>Confidence intervals are conducted using statistical methods, such as a </a:t>
            </a:r>
            <a:r>
              <a:rPr lang="en-US" sz="2400" b="0" i="0" u="sng" dirty="0">
                <a:effectLst/>
              </a:rPr>
              <a:t>t-test.</a:t>
            </a:r>
          </a:p>
        </p:txBody>
      </p:sp>
    </p:spTree>
    <p:extLst>
      <p:ext uri="{BB962C8B-B14F-4D97-AF65-F5344CB8AC3E}">
        <p14:creationId xmlns:p14="http://schemas.microsoft.com/office/powerpoint/2010/main" val="23250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87676A-099B-4B53-B66D-C60F83A71424}">
  <ds:schemaRefs>
    <ds:schemaRef ds:uri="http://schemas.microsoft.com/sharepoint/v3/contenttype/forms"/>
  </ds:schemaRefs>
</ds:datastoreItem>
</file>

<file path=customXml/itemProps2.xml><?xml version="1.0" encoding="utf-8"?>
<ds:datastoreItem xmlns:ds="http://schemas.openxmlformats.org/officeDocument/2006/customXml" ds:itemID="{8499CAED-701D-44BF-B45E-0631AD0D07E6}">
  <ds:schemaRefs>
    <ds:schemaRef ds:uri="56169281-d10e-4687-8d86-e0ae9795bb4c"/>
    <ds:schemaRef ds:uri="http://schemas.microsoft.com/office/2006/metadata/properties"/>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d98033a5-711e-4d41-9a92-34dc22feb152"/>
    <ds:schemaRef ds:uri="http://purl.org/dc/elements/1.1/"/>
  </ds:schemaRefs>
</ds:datastoreItem>
</file>

<file path=customXml/itemProps3.xml><?xml version="1.0" encoding="utf-8"?>
<ds:datastoreItem xmlns:ds="http://schemas.openxmlformats.org/officeDocument/2006/customXml" ds:itemID="{DAF4F739-B76C-4907-A1E7-133652B3E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69281-d10e-4687-8d86-e0ae9795bb4c"/>
    <ds:schemaRef ds:uri="d98033a5-711e-4d41-9a92-34dc22feb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1629</TotalTime>
  <Words>4539</Words>
  <Application>Microsoft Office PowerPoint</Application>
  <PresentationFormat>On-screen Show (16:9)</PresentationFormat>
  <Paragraphs>483</Paragraphs>
  <Slides>66</Slides>
  <Notes>32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66</vt:i4>
      </vt:variant>
    </vt:vector>
  </HeadingPairs>
  <TitlesOfParts>
    <vt:vector size="84" baseType="lpstr">
      <vt:lpstr>Arial</vt:lpstr>
      <vt:lpstr>Calibri</vt:lpstr>
      <vt:lpstr>Cambria Math</vt:lpstr>
      <vt:lpstr>Courier New</vt:lpstr>
      <vt:lpstr>Helvetica</vt:lpstr>
      <vt:lpstr>Helvetica Neue</vt:lpstr>
      <vt:lpstr>KishoreFont Medium</vt:lpstr>
      <vt:lpstr>SourceSansPro</vt:lpstr>
      <vt:lpstr>STIXGeneral</vt:lpstr>
      <vt:lpstr>STIXGeneral-webfont</vt:lpstr>
      <vt:lpstr>STIXSizeOneSym-webfont</vt:lpstr>
      <vt:lpstr>Symbol</vt:lpstr>
      <vt:lpstr>Times New Roman</vt:lpstr>
      <vt:lpstr>Vitesse</vt:lpstr>
      <vt:lpstr>Wingdings</vt:lpstr>
      <vt:lpstr>UTA Accessible Template</vt:lpstr>
      <vt:lpstr>Equation</vt:lpstr>
      <vt:lpstr>Mtb Graph</vt:lpstr>
      <vt:lpstr>DASC 5301-002</vt:lpstr>
      <vt:lpstr>Simple Linear Regression: Model</vt:lpstr>
      <vt:lpstr>Multiple Linear Regression: Model</vt:lpstr>
      <vt:lpstr>PowerPoint Presentation</vt:lpstr>
      <vt:lpstr>PowerPoint Presentation</vt:lpstr>
      <vt:lpstr>Parameter Estimation (b0,b1,b2,…,bp) , s2</vt:lpstr>
      <vt:lpstr>PowerPoint Presentation</vt:lpstr>
      <vt:lpstr>Confidence Interval</vt:lpstr>
      <vt:lpstr>Confidence Interval</vt:lpstr>
      <vt:lpstr>Confidence Interval</vt:lpstr>
      <vt:lpstr>Confidence Interval Estimation</vt:lpstr>
      <vt:lpstr>Testing Statistical Significance</vt:lpstr>
      <vt:lpstr>OLS Output Confidence Intervals</vt:lpstr>
      <vt:lpstr>OLS Output T-stat/P-value</vt:lpstr>
      <vt:lpstr>Confidence Interval Comparison</vt:lpstr>
      <vt:lpstr>Testing Overall Regression Goodness of Fit test</vt:lpstr>
      <vt:lpstr>PowerPoint Presentation</vt:lpstr>
      <vt:lpstr>PowerPoint Presentation</vt:lpstr>
      <vt:lpstr>ANOVA</vt:lpstr>
      <vt:lpstr>ANOVA</vt:lpstr>
      <vt:lpstr>Testing Subset of Coefficients</vt:lpstr>
      <vt:lpstr>ANOVA</vt:lpstr>
      <vt:lpstr>ANOVA</vt:lpstr>
      <vt:lpstr>Testing Subsets of Coefficients </vt:lpstr>
      <vt:lpstr>Linear Regression: Example</vt:lpstr>
      <vt:lpstr>Example : Testing subset of coefficients</vt:lpstr>
      <vt:lpstr>Example 2:  Inference on Coefficients</vt:lpstr>
      <vt:lpstr>Estimating the Regression Line</vt:lpstr>
      <vt:lpstr>Estimating the Regression Line</vt:lpstr>
      <vt:lpstr>Estimating the Regression Line</vt:lpstr>
      <vt:lpstr>Estimation vs. Prediction</vt:lpstr>
      <vt:lpstr>Predicting a New Response</vt:lpstr>
      <vt:lpstr>Predicting a New Response (cont’d)</vt:lpstr>
      <vt:lpstr>Assumption of Diagnostics</vt:lpstr>
      <vt:lpstr>Multiple Linear Regression: Model</vt:lpstr>
      <vt:lpstr>Properties of the Errors &amp; Residuals</vt:lpstr>
      <vt:lpstr>Residuals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Outliers and Predictive Power</vt:lpstr>
      <vt:lpstr>PowerPoint Presentation</vt:lpstr>
      <vt:lpstr>Influential Points and Leverage Points </vt:lpstr>
      <vt:lpstr>PowerPoint Presentation</vt:lpstr>
      <vt:lpstr>Checking for Outliers</vt:lpstr>
      <vt:lpstr>Outliers</vt:lpstr>
      <vt:lpstr>Residual Analysis: Example</vt:lpstr>
      <vt:lpstr>Linearity  Assumption</vt:lpstr>
      <vt:lpstr>Linearity  Assumption</vt:lpstr>
      <vt:lpstr>Residual Analysis: Normality Assumption</vt:lpstr>
      <vt:lpstr>Residual Analysis: Constant Variance</vt:lpstr>
      <vt:lpstr>      Coefficient of Determination</vt:lpstr>
      <vt:lpstr>Model Evaluation</vt:lpstr>
      <vt:lpstr>Correlation Coefficient</vt:lpstr>
      <vt:lpstr>Multicollinearity</vt:lpstr>
      <vt:lpstr>Multicollinearity Diagnosis</vt:lpstr>
      <vt:lpstr>Model Evaluation: Example</vt:lpstr>
      <vt:lpstr>Model Evaluation: Example</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Sarkar, Subharag</cp:lastModifiedBy>
  <cp:revision>180</cp:revision>
  <dcterms:created xsi:type="dcterms:W3CDTF">2021-08-31T19:16:02Z</dcterms:created>
  <dcterms:modified xsi:type="dcterms:W3CDTF">2023-10-16T23:13:57Z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ies>
</file>